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74" r:id="rId4"/>
    <p:sldId id="276" r:id="rId5"/>
    <p:sldId id="262" r:id="rId6"/>
    <p:sldId id="278" r:id="rId7"/>
    <p:sldId id="271" r:id="rId8"/>
    <p:sldId id="263" r:id="rId9"/>
    <p:sldId id="279" r:id="rId10"/>
    <p:sldId id="282" r:id="rId11"/>
    <p:sldId id="281" r:id="rId12"/>
    <p:sldId id="265" r:id="rId13"/>
    <p:sldId id="272" r:id="rId14"/>
    <p:sldId id="268" r:id="rId15"/>
    <p:sldId id="269" r:id="rId16"/>
    <p:sldId id="273" r:id="rId17"/>
    <p:sldId id="270" r:id="rId18"/>
    <p:sldId id="266" r:id="rId19"/>
    <p:sldId id="295" r:id="rId20"/>
    <p:sldId id="296" r:id="rId21"/>
    <p:sldId id="297" r:id="rId22"/>
    <p:sldId id="298" r:id="rId23"/>
    <p:sldId id="283" r:id="rId24"/>
    <p:sldId id="288" r:id="rId25"/>
    <p:sldId id="289" r:id="rId26"/>
    <p:sldId id="292" r:id="rId27"/>
    <p:sldId id="290" r:id="rId28"/>
    <p:sldId id="291" r:id="rId29"/>
    <p:sldId id="293" r:id="rId30"/>
    <p:sldId id="29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AA7B"/>
    <a:srgbClr val="F9746B"/>
    <a:srgbClr val="FDCC32"/>
    <a:srgbClr val="8EE11B"/>
    <a:srgbClr val="7E3F00"/>
    <a:srgbClr val="96D1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94"/>
    <p:restoredTop sz="96797"/>
  </p:normalViewPr>
  <p:slideViewPr>
    <p:cSldViewPr snapToGrid="0" snapToObjects="1">
      <p:cViewPr>
        <p:scale>
          <a:sx n="101" d="100"/>
          <a:sy n="101" d="100"/>
        </p:scale>
        <p:origin x="888" y="8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009FD-36DB-BF40-BF95-EDE6AF303A24}" type="datetimeFigureOut">
              <a:rPr lang="en-US" smtClean="0"/>
              <a:t>4/28/21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366BE-72AB-6D42-8626-7C9D0ABDCD03}" type="slidenum">
              <a:rPr lang="en-US" smtClean="0"/>
              <a:t>‹#›</a:t>
            </a:fld>
            <a:endParaRPr lang="en-US"/>
          </a:p>
        </p:txBody>
      </p:sp>
    </p:spTree>
    <p:extLst>
      <p:ext uri="{BB962C8B-B14F-4D97-AF65-F5344CB8AC3E}">
        <p14:creationId xmlns:p14="http://schemas.microsoft.com/office/powerpoint/2010/main" val="275985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a:t>
            </a:fld>
            <a:endParaRPr lang="en-US"/>
          </a:p>
        </p:txBody>
      </p:sp>
    </p:spTree>
    <p:extLst>
      <p:ext uri="{BB962C8B-B14F-4D97-AF65-F5344CB8AC3E}">
        <p14:creationId xmlns:p14="http://schemas.microsoft.com/office/powerpoint/2010/main" val="1509960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12</a:t>
            </a:fld>
            <a:endParaRPr lang="en-US"/>
          </a:p>
        </p:txBody>
      </p:sp>
    </p:spTree>
    <p:extLst>
      <p:ext uri="{BB962C8B-B14F-4D97-AF65-F5344CB8AC3E}">
        <p14:creationId xmlns:p14="http://schemas.microsoft.com/office/powerpoint/2010/main" val="1177771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13</a:t>
            </a:fld>
            <a:endParaRPr lang="en-US"/>
          </a:p>
        </p:txBody>
      </p:sp>
    </p:spTree>
    <p:extLst>
      <p:ext uri="{BB962C8B-B14F-4D97-AF65-F5344CB8AC3E}">
        <p14:creationId xmlns:p14="http://schemas.microsoft.com/office/powerpoint/2010/main" val="2598343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14</a:t>
            </a:fld>
            <a:endParaRPr lang="en-US"/>
          </a:p>
        </p:txBody>
      </p:sp>
    </p:spTree>
    <p:extLst>
      <p:ext uri="{BB962C8B-B14F-4D97-AF65-F5344CB8AC3E}">
        <p14:creationId xmlns:p14="http://schemas.microsoft.com/office/powerpoint/2010/main" val="4214027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15</a:t>
            </a:fld>
            <a:endParaRPr lang="en-US"/>
          </a:p>
        </p:txBody>
      </p:sp>
    </p:spTree>
    <p:extLst>
      <p:ext uri="{BB962C8B-B14F-4D97-AF65-F5344CB8AC3E}">
        <p14:creationId xmlns:p14="http://schemas.microsoft.com/office/powerpoint/2010/main" val="1306114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16</a:t>
            </a:fld>
            <a:endParaRPr lang="en-US"/>
          </a:p>
        </p:txBody>
      </p:sp>
    </p:spTree>
    <p:extLst>
      <p:ext uri="{BB962C8B-B14F-4D97-AF65-F5344CB8AC3E}">
        <p14:creationId xmlns:p14="http://schemas.microsoft.com/office/powerpoint/2010/main" val="61970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17</a:t>
            </a:fld>
            <a:endParaRPr lang="en-US"/>
          </a:p>
        </p:txBody>
      </p:sp>
    </p:spTree>
    <p:extLst>
      <p:ext uri="{BB962C8B-B14F-4D97-AF65-F5344CB8AC3E}">
        <p14:creationId xmlns:p14="http://schemas.microsoft.com/office/powerpoint/2010/main" val="70474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hide</a:t>
            </a:r>
          </a:p>
        </p:txBody>
      </p:sp>
      <p:sp>
        <p:nvSpPr>
          <p:cNvPr id="4" name="Slide Number Placeholder 3"/>
          <p:cNvSpPr>
            <a:spLocks noGrp="1"/>
          </p:cNvSpPr>
          <p:nvPr>
            <p:ph type="sldNum" sz="quarter" idx="5"/>
          </p:nvPr>
        </p:nvSpPr>
        <p:spPr/>
        <p:txBody>
          <a:bodyPr/>
          <a:lstStyle/>
          <a:p>
            <a:fld id="{EDC366BE-72AB-6D42-8626-7C9D0ABDCD03}" type="slidenum">
              <a:rPr lang="en-US" smtClean="0"/>
              <a:t>18</a:t>
            </a:fld>
            <a:endParaRPr lang="en-US"/>
          </a:p>
        </p:txBody>
      </p:sp>
    </p:spTree>
    <p:extLst>
      <p:ext uri="{BB962C8B-B14F-4D97-AF65-F5344CB8AC3E}">
        <p14:creationId xmlns:p14="http://schemas.microsoft.com/office/powerpoint/2010/main" val="4246853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19</a:t>
            </a:fld>
            <a:endParaRPr lang="en-US"/>
          </a:p>
        </p:txBody>
      </p:sp>
    </p:spTree>
    <p:extLst>
      <p:ext uri="{BB962C8B-B14F-4D97-AF65-F5344CB8AC3E}">
        <p14:creationId xmlns:p14="http://schemas.microsoft.com/office/powerpoint/2010/main" val="407176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20</a:t>
            </a:fld>
            <a:endParaRPr lang="en-US"/>
          </a:p>
        </p:txBody>
      </p:sp>
    </p:spTree>
    <p:extLst>
      <p:ext uri="{BB962C8B-B14F-4D97-AF65-F5344CB8AC3E}">
        <p14:creationId xmlns:p14="http://schemas.microsoft.com/office/powerpoint/2010/main" val="2228138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21</a:t>
            </a:fld>
            <a:endParaRPr lang="en-US"/>
          </a:p>
        </p:txBody>
      </p:sp>
    </p:spTree>
    <p:extLst>
      <p:ext uri="{BB962C8B-B14F-4D97-AF65-F5344CB8AC3E}">
        <p14:creationId xmlns:p14="http://schemas.microsoft.com/office/powerpoint/2010/main" val="9692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3</a:t>
            </a:fld>
            <a:endParaRPr lang="en-US"/>
          </a:p>
        </p:txBody>
      </p:sp>
    </p:spTree>
    <p:extLst>
      <p:ext uri="{BB962C8B-B14F-4D97-AF65-F5344CB8AC3E}">
        <p14:creationId xmlns:p14="http://schemas.microsoft.com/office/powerpoint/2010/main" val="144039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23</a:t>
            </a:fld>
            <a:endParaRPr lang="en-US"/>
          </a:p>
        </p:txBody>
      </p:sp>
    </p:spTree>
    <p:extLst>
      <p:ext uri="{BB962C8B-B14F-4D97-AF65-F5344CB8AC3E}">
        <p14:creationId xmlns:p14="http://schemas.microsoft.com/office/powerpoint/2010/main" val="3580351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24</a:t>
            </a:fld>
            <a:endParaRPr lang="en-US"/>
          </a:p>
        </p:txBody>
      </p:sp>
    </p:spTree>
    <p:extLst>
      <p:ext uri="{BB962C8B-B14F-4D97-AF65-F5344CB8AC3E}">
        <p14:creationId xmlns:p14="http://schemas.microsoft.com/office/powerpoint/2010/main" val="9787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25</a:t>
            </a:fld>
            <a:endParaRPr lang="en-US"/>
          </a:p>
        </p:txBody>
      </p:sp>
    </p:spTree>
    <p:extLst>
      <p:ext uri="{BB962C8B-B14F-4D97-AF65-F5344CB8AC3E}">
        <p14:creationId xmlns:p14="http://schemas.microsoft.com/office/powerpoint/2010/main" val="3433867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26</a:t>
            </a:fld>
            <a:endParaRPr lang="en-US"/>
          </a:p>
        </p:txBody>
      </p:sp>
    </p:spTree>
    <p:extLst>
      <p:ext uri="{BB962C8B-B14F-4D97-AF65-F5344CB8AC3E}">
        <p14:creationId xmlns:p14="http://schemas.microsoft.com/office/powerpoint/2010/main" val="2798259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27</a:t>
            </a:fld>
            <a:endParaRPr lang="en-US"/>
          </a:p>
        </p:txBody>
      </p:sp>
    </p:spTree>
    <p:extLst>
      <p:ext uri="{BB962C8B-B14F-4D97-AF65-F5344CB8AC3E}">
        <p14:creationId xmlns:p14="http://schemas.microsoft.com/office/powerpoint/2010/main" val="4083743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28</a:t>
            </a:fld>
            <a:endParaRPr lang="en-US"/>
          </a:p>
        </p:txBody>
      </p:sp>
    </p:spTree>
    <p:extLst>
      <p:ext uri="{BB962C8B-B14F-4D97-AF65-F5344CB8AC3E}">
        <p14:creationId xmlns:p14="http://schemas.microsoft.com/office/powerpoint/2010/main" val="311253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29</a:t>
            </a:fld>
            <a:endParaRPr lang="en-US"/>
          </a:p>
        </p:txBody>
      </p:sp>
    </p:spTree>
    <p:extLst>
      <p:ext uri="{BB962C8B-B14F-4D97-AF65-F5344CB8AC3E}">
        <p14:creationId xmlns:p14="http://schemas.microsoft.com/office/powerpoint/2010/main" val="2625184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30</a:t>
            </a:fld>
            <a:endParaRPr lang="en-US"/>
          </a:p>
        </p:txBody>
      </p:sp>
    </p:spTree>
    <p:extLst>
      <p:ext uri="{BB962C8B-B14F-4D97-AF65-F5344CB8AC3E}">
        <p14:creationId xmlns:p14="http://schemas.microsoft.com/office/powerpoint/2010/main" val="365440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4</a:t>
            </a:fld>
            <a:endParaRPr lang="en-US"/>
          </a:p>
        </p:txBody>
      </p:sp>
    </p:spTree>
    <p:extLst>
      <p:ext uri="{BB962C8B-B14F-4D97-AF65-F5344CB8AC3E}">
        <p14:creationId xmlns:p14="http://schemas.microsoft.com/office/powerpoint/2010/main" val="3390319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5</a:t>
            </a:fld>
            <a:endParaRPr lang="en-US"/>
          </a:p>
        </p:txBody>
      </p:sp>
    </p:spTree>
    <p:extLst>
      <p:ext uri="{BB962C8B-B14F-4D97-AF65-F5344CB8AC3E}">
        <p14:creationId xmlns:p14="http://schemas.microsoft.com/office/powerpoint/2010/main" val="132842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A016AE-61A6-4FD8-93BB-B8E93F013DF9}" type="slidenum">
              <a:rPr lang="en-GB" smtClean="0"/>
              <a:t>6</a:t>
            </a:fld>
            <a:endParaRPr lang="en-GB"/>
          </a:p>
        </p:txBody>
      </p:sp>
    </p:spTree>
    <p:extLst>
      <p:ext uri="{BB962C8B-B14F-4D97-AF65-F5344CB8AC3E}">
        <p14:creationId xmlns:p14="http://schemas.microsoft.com/office/powerpoint/2010/main" val="4135370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r>
              <a:rPr lang="en-US" dirty="0"/>
              <a:t>[Is there potential problem that it is all relative abundance here. For example, the </a:t>
            </a:r>
            <a:r>
              <a:rPr lang="en-US" dirty="0" err="1"/>
              <a:t>abosolute</a:t>
            </a:r>
            <a:r>
              <a:rPr lang="en-US" dirty="0"/>
              <a:t> abundance of pan increase with altitude, but more other species are found there, so the proportion of pan is low, then if you sample 200, the number of pan sample is lower than the number sampled in lowland.]</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8</a:t>
            </a:fld>
            <a:endParaRPr lang="en-US"/>
          </a:p>
        </p:txBody>
      </p:sp>
    </p:spTree>
    <p:extLst>
      <p:ext uri="{BB962C8B-B14F-4D97-AF65-F5344CB8AC3E}">
        <p14:creationId xmlns:p14="http://schemas.microsoft.com/office/powerpoint/2010/main" val="2956466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9</a:t>
            </a:fld>
            <a:endParaRPr lang="en-US"/>
          </a:p>
        </p:txBody>
      </p:sp>
    </p:spTree>
    <p:extLst>
      <p:ext uri="{BB962C8B-B14F-4D97-AF65-F5344CB8AC3E}">
        <p14:creationId xmlns:p14="http://schemas.microsoft.com/office/powerpoint/2010/main" val="154114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10</a:t>
            </a:fld>
            <a:endParaRPr lang="en-US"/>
          </a:p>
        </p:txBody>
      </p:sp>
    </p:spTree>
    <p:extLst>
      <p:ext uri="{BB962C8B-B14F-4D97-AF65-F5344CB8AC3E}">
        <p14:creationId xmlns:p14="http://schemas.microsoft.com/office/powerpoint/2010/main" val="4241442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366BE-72AB-6D42-8626-7C9D0ABDCD03}" type="slidenum">
              <a:rPr lang="en-US" smtClean="0"/>
              <a:t>11</a:t>
            </a:fld>
            <a:endParaRPr lang="en-US"/>
          </a:p>
        </p:txBody>
      </p:sp>
    </p:spTree>
    <p:extLst>
      <p:ext uri="{BB962C8B-B14F-4D97-AF65-F5344CB8AC3E}">
        <p14:creationId xmlns:p14="http://schemas.microsoft.com/office/powerpoint/2010/main" val="1143291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3F73-45B0-654F-B452-6609075395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A0192F9-9EC2-334E-828D-565C6F64DFC7}"/>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7A5D5EE-8901-A24F-B553-C4F7D61049C5}"/>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5" name="Footer Placeholder 4">
            <a:extLst>
              <a:ext uri="{FF2B5EF4-FFF2-40B4-BE49-F238E27FC236}">
                <a16:creationId xmlns:a16="http://schemas.microsoft.com/office/drawing/2014/main" id="{B547F1BF-CA1C-DD47-A5AE-3DAD5B152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3A8B1-3022-A241-B525-CA00F21AB64F}"/>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390961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3C76B-0A57-B445-8FDE-C5795B393B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DA5B4EC-890D-2A43-B340-FD077C2488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216B7E-8DC4-EB41-812C-BE50E5066A72}"/>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5" name="Footer Placeholder 4">
            <a:extLst>
              <a:ext uri="{FF2B5EF4-FFF2-40B4-BE49-F238E27FC236}">
                <a16:creationId xmlns:a16="http://schemas.microsoft.com/office/drawing/2014/main" id="{47288A4B-689F-4D43-A4DA-B515572A0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531BB-6976-A743-9CF2-9F204A59AEA0}"/>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251711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7D9B20-C64D-F940-B841-2DD2D3FA8631}"/>
              </a:ext>
            </a:extLst>
          </p:cNvPr>
          <p:cNvSpPr>
            <a:spLocks noGrp="1"/>
          </p:cNvSpPr>
          <p:nvPr>
            <p:ph type="title" orient="vert"/>
          </p:nvPr>
        </p:nvSpPr>
        <p:spPr>
          <a:xfrm>
            <a:off x="8724901"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007D68-D6FB-F149-B416-23F818F839CD}"/>
              </a:ext>
            </a:extLst>
          </p:cNvPr>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FA8FD5-672D-DC47-A5CE-9F142C8DB96B}"/>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5" name="Footer Placeholder 4">
            <a:extLst>
              <a:ext uri="{FF2B5EF4-FFF2-40B4-BE49-F238E27FC236}">
                <a16:creationId xmlns:a16="http://schemas.microsoft.com/office/drawing/2014/main" id="{6C85CD8D-F798-104A-B45F-F2CB911F5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96E21-5980-0741-B72C-50A30CC05731}"/>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9192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B338B-D3F4-1C4F-80A4-934BFFE90A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2E342BF-F488-AB4B-8205-E36498203E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24DD53-D303-3E46-8286-734C52400CCF}"/>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5" name="Footer Placeholder 4">
            <a:extLst>
              <a:ext uri="{FF2B5EF4-FFF2-40B4-BE49-F238E27FC236}">
                <a16:creationId xmlns:a16="http://schemas.microsoft.com/office/drawing/2014/main" id="{64E1C4CA-6A58-CF4D-9F79-A00ADD11F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2FC5A-BC70-CE48-8302-6AA5C534E1E7}"/>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41146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3F14-F04B-624A-A036-691496A957E0}"/>
              </a:ext>
            </a:extLst>
          </p:cNvPr>
          <p:cNvSpPr>
            <a:spLocks noGrp="1"/>
          </p:cNvSpPr>
          <p:nvPr>
            <p:ph type="title"/>
          </p:nvPr>
        </p:nvSpPr>
        <p:spPr>
          <a:xfrm>
            <a:off x="831851"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2E8379-A22B-FB4D-8E72-90AE79AED4D1}"/>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42AEE3-9E71-0046-A775-8698D7D3382F}"/>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5" name="Footer Placeholder 4">
            <a:extLst>
              <a:ext uri="{FF2B5EF4-FFF2-40B4-BE49-F238E27FC236}">
                <a16:creationId xmlns:a16="http://schemas.microsoft.com/office/drawing/2014/main" id="{702917E4-65B3-AF48-A923-852E221C2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B6863-461C-1F46-AA74-412DE0E3D875}"/>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138709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7234-8A9D-9D44-8C35-046514903F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ABC7CA-87A1-4945-B2EE-DFD54CF2EB7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B03399A-C69F-7048-BFA1-36AF4D3138D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3A6F16C-7F0F-984B-A70A-E1F28864D688}"/>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6" name="Footer Placeholder 5">
            <a:extLst>
              <a:ext uri="{FF2B5EF4-FFF2-40B4-BE49-F238E27FC236}">
                <a16:creationId xmlns:a16="http://schemas.microsoft.com/office/drawing/2014/main" id="{6F965C90-A7A8-B24B-94DE-9B3A1C0B9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EA3B0-F1CC-2248-8BF2-4711279725D8}"/>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41481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54E9-A2E2-994F-AD19-B4075B2FAC73}"/>
              </a:ext>
            </a:extLst>
          </p:cNvPr>
          <p:cNvSpPr>
            <a:spLocks noGrp="1"/>
          </p:cNvSpPr>
          <p:nvPr>
            <p:ph type="title"/>
          </p:nvPr>
        </p:nvSpPr>
        <p:spPr>
          <a:xfrm>
            <a:off x="839788"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6CE7A1-706E-0747-924A-073CF0C088C8}"/>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262E80-5997-A64B-B828-F7B05E648929}"/>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9411104-467D-1842-B12A-DDF94BE1F11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5FCF4D7-27C4-B244-A8ED-587C55C20C05}"/>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2335857-AE86-5F41-84FD-49F60D943E61}"/>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8" name="Footer Placeholder 7">
            <a:extLst>
              <a:ext uri="{FF2B5EF4-FFF2-40B4-BE49-F238E27FC236}">
                <a16:creationId xmlns:a16="http://schemas.microsoft.com/office/drawing/2014/main" id="{95CF0C98-83A7-2446-90C5-178220B6E6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FED15-4107-1C4E-AE20-AF9F1E433932}"/>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375635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CAD-F271-1C48-BA4B-894F6197459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43CE405-E870-AC4E-A603-C16EA9567304}"/>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4" name="Footer Placeholder 3">
            <a:extLst>
              <a:ext uri="{FF2B5EF4-FFF2-40B4-BE49-F238E27FC236}">
                <a16:creationId xmlns:a16="http://schemas.microsoft.com/office/drawing/2014/main" id="{7D81F4E8-E13B-AF40-8934-AE96FA044F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38214A-6AA2-6F43-84D8-DD19CAD3226B}"/>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51561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2A2DC0-1EAC-D442-8EF0-F5F5366EB788}"/>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3" name="Footer Placeholder 2">
            <a:extLst>
              <a:ext uri="{FF2B5EF4-FFF2-40B4-BE49-F238E27FC236}">
                <a16:creationId xmlns:a16="http://schemas.microsoft.com/office/drawing/2014/main" id="{DA464C62-D5BE-6E45-B826-E3A0B8F312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4C5C48-EBDC-C04A-A74E-A46C24001C98}"/>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112993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6259-6732-F94A-93AB-750C43B566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D787CA-DC3C-CB40-A2B7-D1B4350B621D}"/>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909D723-D973-674B-B65B-937AB1035307}"/>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3CFFB8-C85C-464D-B6B6-D2AF52ECC622}"/>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6" name="Footer Placeholder 5">
            <a:extLst>
              <a:ext uri="{FF2B5EF4-FFF2-40B4-BE49-F238E27FC236}">
                <a16:creationId xmlns:a16="http://schemas.microsoft.com/office/drawing/2014/main" id="{AC345E7F-BDDA-FB4A-B8BA-2D44C8E5B8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BFA508-705A-084F-ADB0-C271A5C8CC48}"/>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115850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3192-09B2-6447-B984-22B87E404A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17D4231-51B6-564C-90ED-04570DB55557}"/>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5E16B014-2522-AF4B-8F2B-DB7780DEB1C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407B33B-CCA9-8443-A8D1-278FE828FA70}"/>
              </a:ext>
            </a:extLst>
          </p:cNvPr>
          <p:cNvSpPr>
            <a:spLocks noGrp="1"/>
          </p:cNvSpPr>
          <p:nvPr>
            <p:ph type="dt" sz="half" idx="10"/>
          </p:nvPr>
        </p:nvSpPr>
        <p:spPr/>
        <p:txBody>
          <a:bodyPr/>
          <a:lstStyle/>
          <a:p>
            <a:fld id="{FD045A9C-E4EF-E64C-B5AA-379B98623F28}" type="datetimeFigureOut">
              <a:rPr lang="en-US" smtClean="0"/>
              <a:t>4/28/21</a:t>
            </a:fld>
            <a:endParaRPr lang="en-US"/>
          </a:p>
        </p:txBody>
      </p:sp>
      <p:sp>
        <p:nvSpPr>
          <p:cNvPr id="6" name="Footer Placeholder 5">
            <a:extLst>
              <a:ext uri="{FF2B5EF4-FFF2-40B4-BE49-F238E27FC236}">
                <a16:creationId xmlns:a16="http://schemas.microsoft.com/office/drawing/2014/main" id="{09919F2C-5752-DE4A-A466-097F1B6ADC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7715E-F0CD-934E-89CA-58C1374AAF00}"/>
              </a:ext>
            </a:extLst>
          </p:cNvPr>
          <p:cNvSpPr>
            <a:spLocks noGrp="1"/>
          </p:cNvSpPr>
          <p:nvPr>
            <p:ph type="sldNum" sz="quarter" idx="12"/>
          </p:nvPr>
        </p:nvSpPr>
        <p:spPr/>
        <p:txBody>
          <a:bodyPr/>
          <a:lstStyle/>
          <a:p>
            <a:fld id="{091532DE-D5FC-F841-ABFD-C21859B53F43}" type="slidenum">
              <a:rPr lang="en-US" smtClean="0"/>
              <a:t>‹#›</a:t>
            </a:fld>
            <a:endParaRPr lang="en-US"/>
          </a:p>
        </p:txBody>
      </p:sp>
    </p:spTree>
    <p:extLst>
      <p:ext uri="{BB962C8B-B14F-4D97-AF65-F5344CB8AC3E}">
        <p14:creationId xmlns:p14="http://schemas.microsoft.com/office/powerpoint/2010/main" val="407773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32D395-298F-0243-A941-1E89E90AEFC8}"/>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FF1DA90-0A46-654F-8485-3E9DC836F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8A62DD-AE52-C245-9009-015B653469F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45A9C-E4EF-E64C-B5AA-379B98623F28}" type="datetimeFigureOut">
              <a:rPr lang="en-US" smtClean="0"/>
              <a:t>4/28/21</a:t>
            </a:fld>
            <a:endParaRPr lang="en-US"/>
          </a:p>
        </p:txBody>
      </p:sp>
      <p:sp>
        <p:nvSpPr>
          <p:cNvPr id="5" name="Footer Placeholder 4">
            <a:extLst>
              <a:ext uri="{FF2B5EF4-FFF2-40B4-BE49-F238E27FC236}">
                <a16:creationId xmlns:a16="http://schemas.microsoft.com/office/drawing/2014/main" id="{4FB2EFF3-B984-2D4D-9DD6-7FCCC36F3CB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E88F5F-F3AE-E04D-B037-1ACEA80546A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532DE-D5FC-F841-ABFD-C21859B53F43}" type="slidenum">
              <a:rPr lang="en-US" smtClean="0"/>
              <a:t>‹#›</a:t>
            </a:fld>
            <a:endParaRPr lang="en-US"/>
          </a:p>
        </p:txBody>
      </p:sp>
    </p:spTree>
    <p:extLst>
      <p:ext uri="{BB962C8B-B14F-4D97-AF65-F5344CB8AC3E}">
        <p14:creationId xmlns:p14="http://schemas.microsoft.com/office/powerpoint/2010/main" val="4154018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1.jpe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jpe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notesSlide" Target="../notesSlides/notesSlide13.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1.jpe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1.jpe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79CC44B5-53F9-4F03-9EEB-4C3C821A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42">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E024A-2BFB-4A4A-94AD-09C2EC47DFB0}"/>
              </a:ext>
            </a:extLst>
          </p:cNvPr>
          <p:cNvSpPr>
            <a:spLocks noGrp="1"/>
          </p:cNvSpPr>
          <p:nvPr>
            <p:ph type="ctrTitle"/>
          </p:nvPr>
        </p:nvSpPr>
        <p:spPr>
          <a:xfrm>
            <a:off x="1043539" y="1796424"/>
            <a:ext cx="10813780" cy="1874672"/>
          </a:xfrm>
        </p:spPr>
        <p:txBody>
          <a:bodyPr>
            <a:noAutofit/>
          </a:bodyPr>
          <a:lstStyle/>
          <a:p>
            <a:pPr algn="l"/>
            <a:r>
              <a:rPr lang="en-US" sz="5400" b="1" dirty="0"/>
              <a:t>High Temperature Structures Tropical Forest </a:t>
            </a:r>
            <a:r>
              <a:rPr lang="en-US" sz="5400" b="1" i="1" dirty="0"/>
              <a:t>Drosophila</a:t>
            </a:r>
            <a:r>
              <a:rPr lang="en-US" sz="5400" b="1" dirty="0"/>
              <a:t> Communities</a:t>
            </a:r>
            <a:endParaRPr lang="en-US" sz="5400" dirty="0"/>
          </a:p>
        </p:txBody>
      </p:sp>
      <p:sp>
        <p:nvSpPr>
          <p:cNvPr id="3" name="Subtitle 2">
            <a:extLst>
              <a:ext uri="{FF2B5EF4-FFF2-40B4-BE49-F238E27FC236}">
                <a16:creationId xmlns:a16="http://schemas.microsoft.com/office/drawing/2014/main" id="{D69683C2-1ABD-D14C-97E4-FD479693AB6D}"/>
              </a:ext>
            </a:extLst>
          </p:cNvPr>
          <p:cNvSpPr>
            <a:spLocks noGrp="1"/>
          </p:cNvSpPr>
          <p:nvPr>
            <p:ph type="subTitle" idx="1"/>
          </p:nvPr>
        </p:nvSpPr>
        <p:spPr>
          <a:xfrm>
            <a:off x="1272540" y="4678243"/>
            <a:ext cx="4231829" cy="1578555"/>
          </a:xfrm>
        </p:spPr>
        <p:txBody>
          <a:bodyPr>
            <a:noAutofit/>
          </a:bodyPr>
          <a:lstStyle/>
          <a:p>
            <a:pPr algn="l"/>
            <a:r>
              <a:rPr lang="en-US" sz="2800" dirty="0" err="1"/>
              <a:t>Jinlin</a:t>
            </a:r>
            <a:r>
              <a:rPr lang="en-US" sz="2800" dirty="0"/>
              <a:t> Chen </a:t>
            </a:r>
          </a:p>
          <a:p>
            <a:pPr algn="l"/>
            <a:r>
              <a:rPr lang="en-US" sz="2800" dirty="0"/>
              <a:t>(</a:t>
            </a:r>
            <a:r>
              <a:rPr lang="en-US" sz="2800" dirty="0" err="1"/>
              <a:t>jinlin.chen@zoo.ox.ac.uk</a:t>
            </a:r>
            <a:r>
              <a:rPr lang="en-US" sz="2800" dirty="0"/>
              <a:t>)</a:t>
            </a:r>
          </a:p>
          <a:p>
            <a:pPr algn="l"/>
            <a:r>
              <a:rPr lang="en-US" sz="2800" dirty="0"/>
              <a:t>University of Oxford</a:t>
            </a:r>
          </a:p>
          <a:p>
            <a:pPr algn="l"/>
            <a:r>
              <a:rPr lang="en-US" sz="2800" dirty="0"/>
              <a:t>Student Talk</a:t>
            </a:r>
          </a:p>
        </p:txBody>
      </p:sp>
      <p:cxnSp>
        <p:nvCxnSpPr>
          <p:cNvPr id="40" name="Straight Connector 44">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2618F862-CD75-8046-891D-AB59F855BEBE}"/>
              </a:ext>
            </a:extLst>
          </p:cNvPr>
          <p:cNvPicPr>
            <a:picLocks noChangeAspect="1"/>
          </p:cNvPicPr>
          <p:nvPr/>
        </p:nvPicPr>
        <p:blipFill rotWithShape="1">
          <a:blip r:embed="rId2">
            <a:clrChange>
              <a:clrFrom>
                <a:srgbClr val="B3CBB3"/>
              </a:clrFrom>
              <a:clrTo>
                <a:srgbClr val="B3CBB3">
                  <a:alpha val="0"/>
                </a:srgbClr>
              </a:clrTo>
            </a:clrChange>
          </a:blip>
          <a:srcRect l="61473" t="7927" b="72618"/>
          <a:stretch/>
        </p:blipFill>
        <p:spPr>
          <a:xfrm>
            <a:off x="8703129" y="146778"/>
            <a:ext cx="3668487" cy="1042001"/>
          </a:xfrm>
          <a:prstGeom prst="rect">
            <a:avLst/>
          </a:prstGeom>
        </p:spPr>
      </p:pic>
    </p:spTree>
    <p:extLst>
      <p:ext uri="{BB962C8B-B14F-4D97-AF65-F5344CB8AC3E}">
        <p14:creationId xmlns:p14="http://schemas.microsoft.com/office/powerpoint/2010/main" val="14820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histogram&#10;&#10;Description automatically generated">
            <a:extLst>
              <a:ext uri="{FF2B5EF4-FFF2-40B4-BE49-F238E27FC236}">
                <a16:creationId xmlns:a16="http://schemas.microsoft.com/office/drawing/2014/main" id="{9A83067E-E66E-304F-9025-12CEAFBB0FA6}"/>
              </a:ext>
            </a:extLst>
          </p:cNvPr>
          <p:cNvPicPr>
            <a:picLocks noChangeAspect="1"/>
          </p:cNvPicPr>
          <p:nvPr/>
        </p:nvPicPr>
        <p:blipFill rotWithShape="1">
          <a:blip r:embed="rId3"/>
          <a:srcRect l="73765"/>
          <a:stretch/>
        </p:blipFill>
        <p:spPr>
          <a:xfrm>
            <a:off x="8139785" y="1095410"/>
            <a:ext cx="2457491" cy="5620295"/>
          </a:xfrm>
          <a:prstGeom prst="rect">
            <a:avLst/>
          </a:prstGeom>
        </p:spPr>
      </p:pic>
      <p:pic>
        <p:nvPicPr>
          <p:cNvPr id="17" name="Picture 16">
            <a:extLst>
              <a:ext uri="{FF2B5EF4-FFF2-40B4-BE49-F238E27FC236}">
                <a16:creationId xmlns:a16="http://schemas.microsoft.com/office/drawing/2014/main" id="{ECB6C4DA-B405-FA4A-9007-14676099B888}"/>
              </a:ext>
            </a:extLst>
          </p:cNvPr>
          <p:cNvPicPr>
            <a:picLocks noChangeAspect="1"/>
          </p:cNvPicPr>
          <p:nvPr/>
        </p:nvPicPr>
        <p:blipFill>
          <a:blip r:embed="rId4"/>
          <a:srcRect/>
          <a:stretch/>
        </p:blipFill>
        <p:spPr>
          <a:xfrm>
            <a:off x="1224644" y="1095410"/>
            <a:ext cx="6874328" cy="5620295"/>
          </a:xfrm>
          <a:prstGeom prst="rect">
            <a:avLst/>
          </a:prstGeom>
        </p:spPr>
      </p:pic>
      <p:sp>
        <p:nvSpPr>
          <p:cNvPr id="4" name="TextBox 3">
            <a:extLst>
              <a:ext uri="{FF2B5EF4-FFF2-40B4-BE49-F238E27FC236}">
                <a16:creationId xmlns:a16="http://schemas.microsoft.com/office/drawing/2014/main" id="{EDA7D072-7A87-7A4B-AE94-22FB213D6DD3}"/>
              </a:ext>
            </a:extLst>
          </p:cNvPr>
          <p:cNvSpPr txBox="1"/>
          <p:nvPr/>
        </p:nvSpPr>
        <p:spPr>
          <a:xfrm>
            <a:off x="389469" y="249147"/>
            <a:ext cx="11053919" cy="584775"/>
          </a:xfrm>
          <a:prstGeom prst="rect">
            <a:avLst/>
          </a:prstGeom>
          <a:noFill/>
        </p:spPr>
        <p:txBody>
          <a:bodyPr wrap="square" rtlCol="0">
            <a:spAutoFit/>
          </a:bodyPr>
          <a:lstStyle/>
          <a:p>
            <a:r>
              <a:rPr lang="en-US" sz="3200" dirty="0"/>
              <a:t>Thermal performance (reproduction) curves</a:t>
            </a:r>
          </a:p>
        </p:txBody>
      </p:sp>
      <p:grpSp>
        <p:nvGrpSpPr>
          <p:cNvPr id="2" name="Group 1">
            <a:extLst>
              <a:ext uri="{FF2B5EF4-FFF2-40B4-BE49-F238E27FC236}">
                <a16:creationId xmlns:a16="http://schemas.microsoft.com/office/drawing/2014/main" id="{D896F303-72E6-C74B-8E87-774B05DC53C8}"/>
              </a:ext>
            </a:extLst>
          </p:cNvPr>
          <p:cNvGrpSpPr/>
          <p:nvPr/>
        </p:nvGrpSpPr>
        <p:grpSpPr>
          <a:xfrm>
            <a:off x="7976462" y="1177054"/>
            <a:ext cx="2590887" cy="846263"/>
            <a:chOff x="1296106" y="1048575"/>
            <a:chExt cx="2590886" cy="846262"/>
          </a:xfrm>
        </p:grpSpPr>
        <p:pic>
          <p:nvPicPr>
            <p:cNvPr id="5" name="Picture 4" descr="A screenshot of a cell phone&#10;&#10;Description automatically generated">
              <a:extLst>
                <a:ext uri="{FF2B5EF4-FFF2-40B4-BE49-F238E27FC236}">
                  <a16:creationId xmlns:a16="http://schemas.microsoft.com/office/drawing/2014/main" id="{F1A298DE-CC80-DB43-83C5-37F5C1785B3A}"/>
                </a:ext>
              </a:extLst>
            </p:cNvPr>
            <p:cNvPicPr>
              <a:picLocks noChangeAspect="1"/>
            </p:cNvPicPr>
            <p:nvPr/>
          </p:nvPicPr>
          <p:blipFill rotWithShape="1">
            <a:blip r:embed="rId5"/>
            <a:srcRect l="4154" t="61905" r="83111" b="33762"/>
            <a:stretch/>
          </p:blipFill>
          <p:spPr>
            <a:xfrm>
              <a:off x="1296106" y="1048575"/>
              <a:ext cx="1337983" cy="41498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E567E1A-8821-E145-8972-9173967DC405}"/>
                </a:ext>
              </a:extLst>
            </p:cNvPr>
            <p:cNvPicPr>
              <a:picLocks noChangeAspect="1"/>
            </p:cNvPicPr>
            <p:nvPr/>
          </p:nvPicPr>
          <p:blipFill rotWithShape="1">
            <a:blip r:embed="rId5"/>
            <a:srcRect l="25390" t="61905" r="50000" b="33571"/>
            <a:stretch/>
          </p:blipFill>
          <p:spPr>
            <a:xfrm>
              <a:off x="1301451" y="1461583"/>
              <a:ext cx="2585541" cy="433254"/>
            </a:xfrm>
            <a:prstGeom prst="rect">
              <a:avLst/>
            </a:prstGeom>
          </p:spPr>
        </p:pic>
      </p:grpSp>
      <p:sp>
        <p:nvSpPr>
          <p:cNvPr id="3" name="Rectangle 2">
            <a:extLst>
              <a:ext uri="{FF2B5EF4-FFF2-40B4-BE49-F238E27FC236}">
                <a16:creationId xmlns:a16="http://schemas.microsoft.com/office/drawing/2014/main" id="{9E51EF46-5B06-3E40-830B-5014BFAA67F4}"/>
              </a:ext>
            </a:extLst>
          </p:cNvPr>
          <p:cNvSpPr/>
          <p:nvPr/>
        </p:nvSpPr>
        <p:spPr>
          <a:xfrm>
            <a:off x="8098973" y="3593888"/>
            <a:ext cx="2857499" cy="604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D302FF-9E72-5247-9BC6-39061E35AF1A}"/>
              </a:ext>
            </a:extLst>
          </p:cNvPr>
          <p:cNvSpPr/>
          <p:nvPr/>
        </p:nvSpPr>
        <p:spPr>
          <a:xfrm>
            <a:off x="8188773" y="4411692"/>
            <a:ext cx="2857499" cy="604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432531-1113-0241-897E-D04199BBE2B4}"/>
              </a:ext>
            </a:extLst>
          </p:cNvPr>
          <p:cNvSpPr txBox="1"/>
          <p:nvPr/>
        </p:nvSpPr>
        <p:spPr>
          <a:xfrm rot="10800000">
            <a:off x="775651" y="2249299"/>
            <a:ext cx="492443" cy="1974944"/>
          </a:xfrm>
          <a:prstGeom prst="rect">
            <a:avLst/>
          </a:prstGeom>
          <a:noFill/>
        </p:spPr>
        <p:txBody>
          <a:bodyPr vert="eaVert" wrap="square" rtlCol="0">
            <a:spAutoFit/>
          </a:bodyPr>
          <a:lstStyle/>
          <a:p>
            <a:r>
              <a:rPr lang="en-US" sz="2000" dirty="0"/>
              <a:t>(Early life)</a:t>
            </a:r>
          </a:p>
        </p:txBody>
      </p:sp>
      <p:sp>
        <p:nvSpPr>
          <p:cNvPr id="13" name="TextBox 12">
            <a:extLst>
              <a:ext uri="{FF2B5EF4-FFF2-40B4-BE49-F238E27FC236}">
                <a16:creationId xmlns:a16="http://schemas.microsoft.com/office/drawing/2014/main" id="{75C45150-1728-034F-878C-1E042C646A20}"/>
              </a:ext>
            </a:extLst>
          </p:cNvPr>
          <p:cNvSpPr txBox="1"/>
          <p:nvPr/>
        </p:nvSpPr>
        <p:spPr>
          <a:xfrm>
            <a:off x="7962895" y="5471887"/>
            <a:ext cx="3934856" cy="830997"/>
          </a:xfrm>
          <a:prstGeom prst="rect">
            <a:avLst/>
          </a:prstGeom>
          <a:noFill/>
        </p:spPr>
        <p:txBody>
          <a:bodyPr wrap="square" rtlCol="0">
            <a:spAutoFit/>
          </a:bodyPr>
          <a:lstStyle/>
          <a:p>
            <a:r>
              <a:rPr lang="en-US" sz="2400" dirty="0"/>
              <a:t>(Fitted using hierarchical </a:t>
            </a:r>
          </a:p>
          <a:p>
            <a:r>
              <a:rPr lang="en-US" sz="2400" dirty="0"/>
              <a:t>Bayesian method by </a:t>
            </a:r>
            <a:r>
              <a:rPr lang="en-US" sz="2400" i="1" dirty="0" err="1"/>
              <a:t>rstan</a:t>
            </a:r>
            <a:r>
              <a:rPr lang="en-US" sz="2400" dirty="0"/>
              <a:t>)</a:t>
            </a:r>
          </a:p>
        </p:txBody>
      </p:sp>
      <p:pic>
        <p:nvPicPr>
          <p:cNvPr id="14" name="Picture 2">
            <a:extLst>
              <a:ext uri="{FF2B5EF4-FFF2-40B4-BE49-F238E27FC236}">
                <a16:creationId xmlns:a16="http://schemas.microsoft.com/office/drawing/2014/main" id="{464F6557-1398-DC40-BEE0-41233BCD1C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1571" y="69472"/>
            <a:ext cx="952501" cy="95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histogram&#10;&#10;Description automatically generated">
            <a:extLst>
              <a:ext uri="{FF2B5EF4-FFF2-40B4-BE49-F238E27FC236}">
                <a16:creationId xmlns:a16="http://schemas.microsoft.com/office/drawing/2014/main" id="{1E5A8392-D878-6846-96B5-EB35EFABFBC5}"/>
              </a:ext>
            </a:extLst>
          </p:cNvPr>
          <p:cNvPicPr>
            <a:picLocks noChangeAspect="1"/>
          </p:cNvPicPr>
          <p:nvPr/>
        </p:nvPicPr>
        <p:blipFill>
          <a:blip r:embed="rId3"/>
          <a:stretch>
            <a:fillRect/>
          </a:stretch>
        </p:blipFill>
        <p:spPr>
          <a:xfrm>
            <a:off x="1232848" y="1095409"/>
            <a:ext cx="9367157" cy="5620295"/>
          </a:xfrm>
          <a:prstGeom prst="rect">
            <a:avLst/>
          </a:prstGeom>
        </p:spPr>
      </p:pic>
      <p:sp>
        <p:nvSpPr>
          <p:cNvPr id="4" name="TextBox 3">
            <a:extLst>
              <a:ext uri="{FF2B5EF4-FFF2-40B4-BE49-F238E27FC236}">
                <a16:creationId xmlns:a16="http://schemas.microsoft.com/office/drawing/2014/main" id="{EDA7D072-7A87-7A4B-AE94-22FB213D6DD3}"/>
              </a:ext>
            </a:extLst>
          </p:cNvPr>
          <p:cNvSpPr txBox="1"/>
          <p:nvPr/>
        </p:nvSpPr>
        <p:spPr>
          <a:xfrm>
            <a:off x="389469" y="249147"/>
            <a:ext cx="11053919" cy="584775"/>
          </a:xfrm>
          <a:prstGeom prst="rect">
            <a:avLst/>
          </a:prstGeom>
          <a:noFill/>
        </p:spPr>
        <p:txBody>
          <a:bodyPr wrap="square" rtlCol="0">
            <a:spAutoFit/>
          </a:bodyPr>
          <a:lstStyle/>
          <a:p>
            <a:r>
              <a:rPr lang="en-US" sz="3200" dirty="0"/>
              <a:t>Thermal performance (reproduction) curves</a:t>
            </a:r>
          </a:p>
        </p:txBody>
      </p:sp>
      <p:grpSp>
        <p:nvGrpSpPr>
          <p:cNvPr id="2" name="Group 1">
            <a:extLst>
              <a:ext uri="{FF2B5EF4-FFF2-40B4-BE49-F238E27FC236}">
                <a16:creationId xmlns:a16="http://schemas.microsoft.com/office/drawing/2014/main" id="{D896F303-72E6-C74B-8E87-774B05DC53C8}"/>
              </a:ext>
            </a:extLst>
          </p:cNvPr>
          <p:cNvGrpSpPr/>
          <p:nvPr/>
        </p:nvGrpSpPr>
        <p:grpSpPr>
          <a:xfrm>
            <a:off x="7976462" y="1177054"/>
            <a:ext cx="2590887" cy="846263"/>
            <a:chOff x="1296106" y="1048575"/>
            <a:chExt cx="2590886" cy="846262"/>
          </a:xfrm>
        </p:grpSpPr>
        <p:pic>
          <p:nvPicPr>
            <p:cNvPr id="5" name="Picture 4" descr="A screenshot of a cell phone&#10;&#10;Description automatically generated">
              <a:extLst>
                <a:ext uri="{FF2B5EF4-FFF2-40B4-BE49-F238E27FC236}">
                  <a16:creationId xmlns:a16="http://schemas.microsoft.com/office/drawing/2014/main" id="{F1A298DE-CC80-DB43-83C5-37F5C1785B3A}"/>
                </a:ext>
              </a:extLst>
            </p:cNvPr>
            <p:cNvPicPr>
              <a:picLocks noChangeAspect="1"/>
            </p:cNvPicPr>
            <p:nvPr/>
          </p:nvPicPr>
          <p:blipFill rotWithShape="1">
            <a:blip r:embed="rId4"/>
            <a:srcRect l="4154" t="61905" r="83111" b="33762"/>
            <a:stretch/>
          </p:blipFill>
          <p:spPr>
            <a:xfrm>
              <a:off x="1296106" y="1048575"/>
              <a:ext cx="1337983" cy="41498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E567E1A-8821-E145-8972-9173967DC405}"/>
                </a:ext>
              </a:extLst>
            </p:cNvPr>
            <p:cNvPicPr>
              <a:picLocks noChangeAspect="1"/>
            </p:cNvPicPr>
            <p:nvPr/>
          </p:nvPicPr>
          <p:blipFill rotWithShape="1">
            <a:blip r:embed="rId4"/>
            <a:srcRect l="25390" t="61905" r="50000" b="33571"/>
            <a:stretch/>
          </p:blipFill>
          <p:spPr>
            <a:xfrm>
              <a:off x="1301451" y="1461583"/>
              <a:ext cx="2585541" cy="433254"/>
            </a:xfrm>
            <a:prstGeom prst="rect">
              <a:avLst/>
            </a:prstGeom>
          </p:spPr>
        </p:pic>
      </p:grpSp>
      <p:sp>
        <p:nvSpPr>
          <p:cNvPr id="9" name="TextBox 8">
            <a:extLst>
              <a:ext uri="{FF2B5EF4-FFF2-40B4-BE49-F238E27FC236}">
                <a16:creationId xmlns:a16="http://schemas.microsoft.com/office/drawing/2014/main" id="{52CB6F03-A466-2148-A0D5-030C66861C6B}"/>
              </a:ext>
            </a:extLst>
          </p:cNvPr>
          <p:cNvSpPr txBox="1"/>
          <p:nvPr/>
        </p:nvSpPr>
        <p:spPr>
          <a:xfrm rot="10800000">
            <a:off x="775651" y="2249299"/>
            <a:ext cx="492443" cy="1974944"/>
          </a:xfrm>
          <a:prstGeom prst="rect">
            <a:avLst/>
          </a:prstGeom>
          <a:noFill/>
        </p:spPr>
        <p:txBody>
          <a:bodyPr vert="eaVert" wrap="square" rtlCol="0">
            <a:spAutoFit/>
          </a:bodyPr>
          <a:lstStyle/>
          <a:p>
            <a:r>
              <a:rPr lang="en-US" sz="2000" dirty="0"/>
              <a:t>(Early life)</a:t>
            </a:r>
          </a:p>
        </p:txBody>
      </p:sp>
      <p:sp>
        <p:nvSpPr>
          <p:cNvPr id="11" name="TextBox 10">
            <a:extLst>
              <a:ext uri="{FF2B5EF4-FFF2-40B4-BE49-F238E27FC236}">
                <a16:creationId xmlns:a16="http://schemas.microsoft.com/office/drawing/2014/main" id="{3842EF88-7048-EC46-B7AA-B55AE5E9EEB4}"/>
              </a:ext>
            </a:extLst>
          </p:cNvPr>
          <p:cNvSpPr txBox="1"/>
          <p:nvPr/>
        </p:nvSpPr>
        <p:spPr>
          <a:xfrm>
            <a:off x="7962895" y="5471887"/>
            <a:ext cx="3934856" cy="830997"/>
          </a:xfrm>
          <a:prstGeom prst="rect">
            <a:avLst/>
          </a:prstGeom>
          <a:noFill/>
        </p:spPr>
        <p:txBody>
          <a:bodyPr wrap="square" rtlCol="0">
            <a:spAutoFit/>
          </a:bodyPr>
          <a:lstStyle/>
          <a:p>
            <a:r>
              <a:rPr lang="en-US" sz="2400" dirty="0"/>
              <a:t>(Fitted using hierarchical </a:t>
            </a:r>
          </a:p>
          <a:p>
            <a:r>
              <a:rPr lang="en-US" sz="2400" dirty="0"/>
              <a:t>Bayesian method by </a:t>
            </a:r>
            <a:r>
              <a:rPr lang="en-US" sz="2400" i="1" dirty="0" err="1"/>
              <a:t>rstan</a:t>
            </a:r>
            <a:r>
              <a:rPr lang="en-US" sz="2400" dirty="0"/>
              <a:t>)</a:t>
            </a:r>
          </a:p>
        </p:txBody>
      </p:sp>
      <p:pic>
        <p:nvPicPr>
          <p:cNvPr id="12" name="Picture 2">
            <a:extLst>
              <a:ext uri="{FF2B5EF4-FFF2-40B4-BE49-F238E27FC236}">
                <a16:creationId xmlns:a16="http://schemas.microsoft.com/office/drawing/2014/main" id="{5E6D3D05-0AE6-454E-9549-616BAACAE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1571" y="69472"/>
            <a:ext cx="952501" cy="95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A7D072-7A87-7A4B-AE94-22FB213D6DD3}"/>
              </a:ext>
            </a:extLst>
          </p:cNvPr>
          <p:cNvSpPr txBox="1"/>
          <p:nvPr/>
        </p:nvSpPr>
        <p:spPr>
          <a:xfrm>
            <a:off x="389469" y="249147"/>
            <a:ext cx="11053919" cy="584775"/>
          </a:xfrm>
          <a:prstGeom prst="rect">
            <a:avLst/>
          </a:prstGeom>
          <a:noFill/>
        </p:spPr>
        <p:txBody>
          <a:bodyPr wrap="square" rtlCol="0">
            <a:spAutoFit/>
          </a:bodyPr>
          <a:lstStyle/>
          <a:p>
            <a:r>
              <a:rPr lang="en-US" sz="3200" dirty="0"/>
              <a:t>Are upland-biased species more cold-tolerant?</a:t>
            </a:r>
          </a:p>
        </p:txBody>
      </p:sp>
      <p:sp>
        <p:nvSpPr>
          <p:cNvPr id="11" name="TextBox 10">
            <a:extLst>
              <a:ext uri="{FF2B5EF4-FFF2-40B4-BE49-F238E27FC236}">
                <a16:creationId xmlns:a16="http://schemas.microsoft.com/office/drawing/2014/main" id="{5163D995-879F-FD41-B6CE-AC819CD0CDBE}"/>
              </a:ext>
            </a:extLst>
          </p:cNvPr>
          <p:cNvSpPr txBox="1"/>
          <p:nvPr/>
        </p:nvSpPr>
        <p:spPr>
          <a:xfrm>
            <a:off x="8581294" y="249145"/>
            <a:ext cx="787791" cy="584775"/>
          </a:xfrm>
          <a:prstGeom prst="rect">
            <a:avLst/>
          </a:prstGeom>
          <a:noFill/>
        </p:spPr>
        <p:txBody>
          <a:bodyPr wrap="square" rtlCol="0">
            <a:spAutoFit/>
          </a:bodyPr>
          <a:lstStyle/>
          <a:p>
            <a:r>
              <a:rPr lang="en-US" sz="3200" dirty="0">
                <a:solidFill>
                  <a:srgbClr val="C00000"/>
                </a:solidFill>
              </a:rPr>
              <a:t>NO</a:t>
            </a:r>
          </a:p>
        </p:txBody>
      </p:sp>
      <p:pic>
        <p:nvPicPr>
          <p:cNvPr id="7" name="Picture 6" descr="Chart, scatter chart&#10;&#10;Description automatically generated">
            <a:extLst>
              <a:ext uri="{FF2B5EF4-FFF2-40B4-BE49-F238E27FC236}">
                <a16:creationId xmlns:a16="http://schemas.microsoft.com/office/drawing/2014/main" id="{67B35CAB-8942-B140-BF0C-E88CBEB00DB2}"/>
              </a:ext>
            </a:extLst>
          </p:cNvPr>
          <p:cNvPicPr>
            <a:picLocks noChangeAspect="1"/>
          </p:cNvPicPr>
          <p:nvPr/>
        </p:nvPicPr>
        <p:blipFill>
          <a:blip r:embed="rId4"/>
          <a:stretch>
            <a:fillRect/>
          </a:stretch>
        </p:blipFill>
        <p:spPr>
          <a:xfrm>
            <a:off x="76617" y="1019124"/>
            <a:ext cx="6180947" cy="4635709"/>
          </a:xfrm>
          <a:prstGeom prst="rect">
            <a:avLst/>
          </a:prstGeom>
        </p:spPr>
      </p:pic>
      <p:sp>
        <p:nvSpPr>
          <p:cNvPr id="17" name="TextBox 16">
            <a:extLst>
              <a:ext uri="{FF2B5EF4-FFF2-40B4-BE49-F238E27FC236}">
                <a16:creationId xmlns:a16="http://schemas.microsoft.com/office/drawing/2014/main" id="{B46AF8C2-0A1A-634C-A7D5-7F3DAD563CB3}"/>
              </a:ext>
            </a:extLst>
          </p:cNvPr>
          <p:cNvSpPr txBox="1"/>
          <p:nvPr/>
        </p:nvSpPr>
        <p:spPr>
          <a:xfrm>
            <a:off x="1237133" y="1156315"/>
            <a:ext cx="3101788" cy="830997"/>
          </a:xfrm>
          <a:prstGeom prst="rect">
            <a:avLst/>
          </a:prstGeom>
          <a:noFill/>
        </p:spPr>
        <p:txBody>
          <a:bodyPr wrap="square" rtlCol="0">
            <a:spAutoFit/>
          </a:bodyPr>
          <a:lstStyle/>
          <a:p>
            <a:r>
              <a:rPr lang="en-US" sz="2400" dirty="0"/>
              <a:t>0.024 (P = 0.56)</a:t>
            </a:r>
          </a:p>
          <a:p>
            <a:r>
              <a:rPr lang="en-US" sz="2400" dirty="0"/>
              <a:t>no phylogenetic signal</a:t>
            </a:r>
          </a:p>
        </p:txBody>
      </p:sp>
      <p:graphicFrame>
        <p:nvGraphicFramePr>
          <p:cNvPr id="18" name="Table 9">
            <a:extLst>
              <a:ext uri="{FF2B5EF4-FFF2-40B4-BE49-F238E27FC236}">
                <a16:creationId xmlns:a16="http://schemas.microsoft.com/office/drawing/2014/main" id="{8E831039-B7B2-D941-852F-59E259B88DE6}"/>
              </a:ext>
            </a:extLst>
          </p:cNvPr>
          <p:cNvGraphicFramePr>
            <a:graphicFrameLocks noGrp="1"/>
          </p:cNvGraphicFramePr>
          <p:nvPr>
            <p:extLst>
              <p:ext uri="{D42A27DB-BD31-4B8C-83A1-F6EECF244321}">
                <p14:modId xmlns:p14="http://schemas.microsoft.com/office/powerpoint/2010/main" val="3732032051"/>
              </p:ext>
            </p:extLst>
          </p:nvPr>
        </p:nvGraphicFramePr>
        <p:xfrm>
          <a:off x="461595" y="5687304"/>
          <a:ext cx="5795968" cy="914400"/>
        </p:xfrm>
        <a:graphic>
          <a:graphicData uri="http://schemas.openxmlformats.org/drawingml/2006/table">
            <a:tbl>
              <a:tblPr firstRow="1" bandRow="1">
                <a:tableStyleId>{9D7B26C5-4107-4FEC-AEDC-1716B250A1EF}</a:tableStyleId>
              </a:tblPr>
              <a:tblGrid>
                <a:gridCol w="2726576">
                  <a:extLst>
                    <a:ext uri="{9D8B030D-6E8A-4147-A177-3AD203B41FA5}">
                      <a16:colId xmlns:a16="http://schemas.microsoft.com/office/drawing/2014/main" val="4177226480"/>
                    </a:ext>
                  </a:extLst>
                </a:gridCol>
                <a:gridCol w="985096">
                  <a:extLst>
                    <a:ext uri="{9D8B030D-6E8A-4147-A177-3AD203B41FA5}">
                      <a16:colId xmlns:a16="http://schemas.microsoft.com/office/drawing/2014/main" val="480553957"/>
                    </a:ext>
                  </a:extLst>
                </a:gridCol>
                <a:gridCol w="2084296">
                  <a:extLst>
                    <a:ext uri="{9D8B030D-6E8A-4147-A177-3AD203B41FA5}">
                      <a16:colId xmlns:a16="http://schemas.microsoft.com/office/drawing/2014/main" val="1742740921"/>
                    </a:ext>
                  </a:extLst>
                </a:gridCol>
              </a:tblGrid>
              <a:tr h="457200">
                <a:tc>
                  <a:txBody>
                    <a:bodyPr/>
                    <a:lstStyle/>
                    <a:p>
                      <a:r>
                        <a:rPr lang="en-US" sz="2400" b="0" dirty="0"/>
                        <a:t>Fecundity at 17</a:t>
                      </a:r>
                      <a:r>
                        <a:rPr lang="en-GB" sz="2400" b="0" dirty="0"/>
                        <a:t>°C</a:t>
                      </a:r>
                      <a:endParaRPr lang="en-US" sz="2400" b="0" dirty="0"/>
                    </a:p>
                  </a:txBody>
                  <a:tcPr/>
                </a:tc>
                <a:tc>
                  <a:txBody>
                    <a:bodyPr/>
                    <a:lstStyle/>
                    <a:p>
                      <a:r>
                        <a:rPr lang="en-US" sz="2400" b="0" dirty="0"/>
                        <a:t>-0.27</a:t>
                      </a:r>
                    </a:p>
                  </a:txBody>
                  <a:tcPr/>
                </a:tc>
                <a:tc>
                  <a:txBody>
                    <a:bodyPr/>
                    <a:lstStyle/>
                    <a:p>
                      <a:r>
                        <a:rPr lang="en-US" sz="2400" b="0" dirty="0"/>
                        <a:t>0.788</a:t>
                      </a:r>
                    </a:p>
                  </a:txBody>
                  <a:tcPr/>
                </a:tc>
                <a:extLst>
                  <a:ext uri="{0D108BD9-81ED-4DB2-BD59-A6C34878D82A}">
                    <a16:rowId xmlns:a16="http://schemas.microsoft.com/office/drawing/2014/main" val="4043180373"/>
                  </a:ext>
                </a:extLst>
              </a:tr>
              <a:tr h="457200">
                <a:tc>
                  <a:txBody>
                    <a:bodyPr/>
                    <a:lstStyle/>
                    <a:p>
                      <a:r>
                        <a:rPr lang="en-US" sz="2400" b="0" dirty="0"/>
                        <a:t>Recovery after 14</a:t>
                      </a:r>
                      <a:r>
                        <a:rPr lang="en-GB" sz="2400" b="0" dirty="0"/>
                        <a:t>°C</a:t>
                      </a:r>
                      <a:endParaRPr lang="en-US" sz="2400" b="0" dirty="0"/>
                    </a:p>
                  </a:txBody>
                  <a:tcPr/>
                </a:tc>
                <a:tc>
                  <a:txBody>
                    <a:bodyPr/>
                    <a:lstStyle/>
                    <a:p>
                      <a:r>
                        <a:rPr lang="en-US" sz="2400" b="0" dirty="0"/>
                        <a:t>0.054</a:t>
                      </a:r>
                    </a:p>
                  </a:txBody>
                  <a:tcPr/>
                </a:tc>
                <a:tc>
                  <a:txBody>
                    <a:bodyPr/>
                    <a:lstStyle/>
                    <a:p>
                      <a:r>
                        <a:rPr lang="en-US" sz="2400" b="0" dirty="0"/>
                        <a:t>0.105</a:t>
                      </a:r>
                    </a:p>
                  </a:txBody>
                  <a:tcPr/>
                </a:tc>
                <a:extLst>
                  <a:ext uri="{0D108BD9-81ED-4DB2-BD59-A6C34878D82A}">
                    <a16:rowId xmlns:a16="http://schemas.microsoft.com/office/drawing/2014/main" val="2279154350"/>
                  </a:ext>
                </a:extLst>
              </a:tr>
            </a:tbl>
          </a:graphicData>
        </a:graphic>
      </p:graphicFrame>
      <p:grpSp>
        <p:nvGrpSpPr>
          <p:cNvPr id="36" name="Group 35">
            <a:extLst>
              <a:ext uri="{FF2B5EF4-FFF2-40B4-BE49-F238E27FC236}">
                <a16:creationId xmlns:a16="http://schemas.microsoft.com/office/drawing/2014/main" id="{D4B22571-24AC-2140-9781-81C8FD56876D}"/>
              </a:ext>
            </a:extLst>
          </p:cNvPr>
          <p:cNvGrpSpPr/>
          <p:nvPr/>
        </p:nvGrpSpPr>
        <p:grpSpPr>
          <a:xfrm>
            <a:off x="6149787" y="1019123"/>
            <a:ext cx="5795968" cy="5795968"/>
            <a:chOff x="6149787" y="1019123"/>
            <a:chExt cx="5795968" cy="5795968"/>
          </a:xfrm>
        </p:grpSpPr>
        <p:pic>
          <p:nvPicPr>
            <p:cNvPr id="34" name="Picture 33">
              <a:extLst>
                <a:ext uri="{FF2B5EF4-FFF2-40B4-BE49-F238E27FC236}">
                  <a16:creationId xmlns:a16="http://schemas.microsoft.com/office/drawing/2014/main" id="{98535FFE-7451-284B-BE65-8660915033F0}"/>
                </a:ext>
              </a:extLst>
            </p:cNvPr>
            <p:cNvPicPr>
              <a:picLocks noChangeAspect="1"/>
            </p:cNvPicPr>
            <p:nvPr/>
          </p:nvPicPr>
          <p:blipFill>
            <a:blip r:embed="rId5"/>
            <a:srcRect/>
            <a:stretch/>
          </p:blipFill>
          <p:spPr>
            <a:xfrm>
              <a:off x="6149787" y="1019123"/>
              <a:ext cx="5795968" cy="5795968"/>
            </a:xfrm>
            <a:prstGeom prst="rect">
              <a:avLst/>
            </a:prstGeom>
          </p:spPr>
        </p:pic>
        <p:sp>
          <p:nvSpPr>
            <p:cNvPr id="35" name="TextBox 34">
              <a:extLst>
                <a:ext uri="{FF2B5EF4-FFF2-40B4-BE49-F238E27FC236}">
                  <a16:creationId xmlns:a16="http://schemas.microsoft.com/office/drawing/2014/main" id="{1DEB7A75-EEDE-7F45-95EC-976D5A154182}"/>
                </a:ext>
              </a:extLst>
            </p:cNvPr>
            <p:cNvSpPr txBox="1"/>
            <p:nvPr/>
          </p:nvSpPr>
          <p:spPr>
            <a:xfrm>
              <a:off x="6835679" y="1464238"/>
              <a:ext cx="3101788" cy="830997"/>
            </a:xfrm>
            <a:prstGeom prst="rect">
              <a:avLst/>
            </a:prstGeom>
            <a:noFill/>
          </p:spPr>
          <p:txBody>
            <a:bodyPr wrap="square" rtlCol="0">
              <a:spAutoFit/>
            </a:bodyPr>
            <a:lstStyle/>
            <a:p>
              <a:r>
                <a:rPr lang="en-US" sz="2400" dirty="0">
                  <a:solidFill>
                    <a:srgbClr val="F9746B"/>
                  </a:solidFill>
                </a:rPr>
                <a:t>male: 14.7 (P = 0.054)</a:t>
              </a:r>
            </a:p>
            <a:p>
              <a:r>
                <a:rPr lang="en-US" sz="2400" dirty="0">
                  <a:solidFill>
                    <a:schemeClr val="accent5">
                      <a:lumMod val="75000"/>
                    </a:schemeClr>
                  </a:solidFill>
                </a:rPr>
                <a:t>female: 7.9 (</a:t>
              </a:r>
              <a:r>
                <a:rPr lang="en-US" sz="2400" b="1" dirty="0">
                  <a:solidFill>
                    <a:schemeClr val="accent5">
                      <a:lumMod val="75000"/>
                    </a:schemeClr>
                  </a:solidFill>
                </a:rPr>
                <a:t>P = 0.029</a:t>
              </a:r>
              <a:r>
                <a:rPr lang="en-US" sz="2400" dirty="0">
                  <a:solidFill>
                    <a:schemeClr val="accent5">
                      <a:lumMod val="75000"/>
                    </a:schemeClr>
                  </a:solidFill>
                </a:rPr>
                <a:t>)</a:t>
              </a:r>
            </a:p>
          </p:txBody>
        </p:sp>
      </p:grpSp>
      <p:pic>
        <p:nvPicPr>
          <p:cNvPr id="37" name="Picture 2">
            <a:extLst>
              <a:ext uri="{FF2B5EF4-FFF2-40B4-BE49-F238E27FC236}">
                <a16:creationId xmlns:a16="http://schemas.microsoft.com/office/drawing/2014/main" id="{B53C9666-9C11-F24E-8107-253D8EA81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1571" y="69472"/>
            <a:ext cx="952501" cy="9525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7898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A7D072-7A87-7A4B-AE94-22FB213D6DD3}"/>
              </a:ext>
            </a:extLst>
          </p:cNvPr>
          <p:cNvSpPr txBox="1"/>
          <p:nvPr/>
        </p:nvSpPr>
        <p:spPr>
          <a:xfrm>
            <a:off x="389469" y="249147"/>
            <a:ext cx="11053919" cy="584775"/>
          </a:xfrm>
          <a:prstGeom prst="rect">
            <a:avLst/>
          </a:prstGeom>
          <a:noFill/>
        </p:spPr>
        <p:txBody>
          <a:bodyPr wrap="square" rtlCol="0">
            <a:spAutoFit/>
          </a:bodyPr>
          <a:lstStyle/>
          <a:p>
            <a:r>
              <a:rPr lang="en-US" sz="3200" dirty="0"/>
              <a:t>Are lowland-biased species more heat-tolerant?</a:t>
            </a:r>
          </a:p>
        </p:txBody>
      </p:sp>
      <p:pic>
        <p:nvPicPr>
          <p:cNvPr id="10" name="Picture 9" descr="Chart, box and whisker chart&#10;&#10;Description automatically generated">
            <a:extLst>
              <a:ext uri="{FF2B5EF4-FFF2-40B4-BE49-F238E27FC236}">
                <a16:creationId xmlns:a16="http://schemas.microsoft.com/office/drawing/2014/main" id="{4E4158B4-3F7A-C54F-903A-778C768F80A7}"/>
              </a:ext>
            </a:extLst>
          </p:cNvPr>
          <p:cNvPicPr>
            <a:picLocks noChangeAspect="1"/>
          </p:cNvPicPr>
          <p:nvPr/>
        </p:nvPicPr>
        <p:blipFill>
          <a:blip r:embed="rId4"/>
          <a:stretch>
            <a:fillRect/>
          </a:stretch>
        </p:blipFill>
        <p:spPr>
          <a:xfrm>
            <a:off x="281091" y="1143000"/>
            <a:ext cx="6101976" cy="4576483"/>
          </a:xfrm>
          <a:prstGeom prst="rect">
            <a:avLst/>
          </a:prstGeom>
        </p:spPr>
      </p:pic>
      <p:sp>
        <p:nvSpPr>
          <p:cNvPr id="19" name="TextBox 18">
            <a:extLst>
              <a:ext uri="{FF2B5EF4-FFF2-40B4-BE49-F238E27FC236}">
                <a16:creationId xmlns:a16="http://schemas.microsoft.com/office/drawing/2014/main" id="{8CB58398-B6C1-E54C-80C1-AAF1E8A09909}"/>
              </a:ext>
            </a:extLst>
          </p:cNvPr>
          <p:cNvSpPr txBox="1"/>
          <p:nvPr/>
        </p:nvSpPr>
        <p:spPr>
          <a:xfrm>
            <a:off x="2743201" y="1227997"/>
            <a:ext cx="3496235" cy="830997"/>
          </a:xfrm>
          <a:prstGeom prst="rect">
            <a:avLst/>
          </a:prstGeom>
          <a:noFill/>
        </p:spPr>
        <p:txBody>
          <a:bodyPr wrap="square" rtlCol="0">
            <a:spAutoFit/>
          </a:bodyPr>
          <a:lstStyle/>
          <a:p>
            <a:pPr algn="r"/>
            <a:r>
              <a:rPr lang="en-US" sz="2400" b="1" dirty="0"/>
              <a:t>coef. = -2.5 (P = 0.0013)</a:t>
            </a:r>
          </a:p>
          <a:p>
            <a:pPr algn="r"/>
            <a:r>
              <a:rPr lang="en-US" sz="2400" dirty="0"/>
              <a:t>no phylogenetic signal</a:t>
            </a:r>
          </a:p>
        </p:txBody>
      </p:sp>
      <p:graphicFrame>
        <p:nvGraphicFramePr>
          <p:cNvPr id="24" name="Table 9">
            <a:extLst>
              <a:ext uri="{FF2B5EF4-FFF2-40B4-BE49-F238E27FC236}">
                <a16:creationId xmlns:a16="http://schemas.microsoft.com/office/drawing/2014/main" id="{9656963E-4241-0240-A1B6-0DD52AC1B2C6}"/>
              </a:ext>
            </a:extLst>
          </p:cNvPr>
          <p:cNvGraphicFramePr>
            <a:graphicFrameLocks noGrp="1"/>
          </p:cNvGraphicFramePr>
          <p:nvPr>
            <p:extLst>
              <p:ext uri="{D42A27DB-BD31-4B8C-83A1-F6EECF244321}">
                <p14:modId xmlns:p14="http://schemas.microsoft.com/office/powerpoint/2010/main" val="2480252702"/>
              </p:ext>
            </p:extLst>
          </p:nvPr>
        </p:nvGraphicFramePr>
        <p:xfrm>
          <a:off x="587099" y="5804479"/>
          <a:ext cx="5795968" cy="914400"/>
        </p:xfrm>
        <a:graphic>
          <a:graphicData uri="http://schemas.openxmlformats.org/drawingml/2006/table">
            <a:tbl>
              <a:tblPr firstRow="1" bandRow="1">
                <a:tableStyleId>{9D7B26C5-4107-4FEC-AEDC-1716B250A1EF}</a:tableStyleId>
              </a:tblPr>
              <a:tblGrid>
                <a:gridCol w="2726576">
                  <a:extLst>
                    <a:ext uri="{9D8B030D-6E8A-4147-A177-3AD203B41FA5}">
                      <a16:colId xmlns:a16="http://schemas.microsoft.com/office/drawing/2014/main" val="4177226480"/>
                    </a:ext>
                  </a:extLst>
                </a:gridCol>
                <a:gridCol w="985096">
                  <a:extLst>
                    <a:ext uri="{9D8B030D-6E8A-4147-A177-3AD203B41FA5}">
                      <a16:colId xmlns:a16="http://schemas.microsoft.com/office/drawing/2014/main" val="480553957"/>
                    </a:ext>
                  </a:extLst>
                </a:gridCol>
                <a:gridCol w="2084296">
                  <a:extLst>
                    <a:ext uri="{9D8B030D-6E8A-4147-A177-3AD203B41FA5}">
                      <a16:colId xmlns:a16="http://schemas.microsoft.com/office/drawing/2014/main" val="1742740921"/>
                    </a:ext>
                  </a:extLst>
                </a:gridCol>
              </a:tblGrid>
              <a:tr h="457200">
                <a:tc>
                  <a:txBody>
                    <a:bodyPr/>
                    <a:lstStyle/>
                    <a:p>
                      <a:r>
                        <a:rPr lang="en-US" sz="2400" b="0" dirty="0"/>
                        <a:t>Fecundity at 29C</a:t>
                      </a:r>
                    </a:p>
                  </a:txBody>
                  <a:tcPr/>
                </a:tc>
                <a:tc>
                  <a:txBody>
                    <a:bodyPr/>
                    <a:lstStyle/>
                    <a:p>
                      <a:r>
                        <a:rPr lang="en-US" sz="2400" dirty="0"/>
                        <a:t>-5.09</a:t>
                      </a:r>
                    </a:p>
                  </a:txBody>
                  <a:tcPr/>
                </a:tc>
                <a:tc>
                  <a:txBody>
                    <a:bodyPr/>
                    <a:lstStyle/>
                    <a:p>
                      <a:r>
                        <a:rPr lang="en-US" sz="2400" b="1" dirty="0"/>
                        <a:t>P &lt;0.0001</a:t>
                      </a:r>
                    </a:p>
                  </a:txBody>
                  <a:tcPr/>
                </a:tc>
                <a:extLst>
                  <a:ext uri="{0D108BD9-81ED-4DB2-BD59-A6C34878D82A}">
                    <a16:rowId xmlns:a16="http://schemas.microsoft.com/office/drawing/2014/main" val="4043180373"/>
                  </a:ext>
                </a:extLst>
              </a:tr>
              <a:tr h="457200">
                <a:tc>
                  <a:txBody>
                    <a:bodyPr/>
                    <a:lstStyle/>
                    <a:p>
                      <a:r>
                        <a:rPr lang="en-US" sz="2400" dirty="0"/>
                        <a:t>Recovery after 29C</a:t>
                      </a:r>
                    </a:p>
                  </a:txBody>
                  <a:tcPr/>
                </a:tc>
                <a:tc>
                  <a:txBody>
                    <a:bodyPr/>
                    <a:lstStyle/>
                    <a:p>
                      <a:r>
                        <a:rPr lang="en-US" sz="2400" dirty="0"/>
                        <a:t>-7.1</a:t>
                      </a:r>
                    </a:p>
                  </a:txBody>
                  <a:tcPr/>
                </a:tc>
                <a:tc>
                  <a:txBody>
                    <a:bodyPr/>
                    <a:lstStyle/>
                    <a:p>
                      <a:r>
                        <a:rPr lang="en-US" sz="2400" dirty="0"/>
                        <a:t>P = 0.13</a:t>
                      </a:r>
                    </a:p>
                  </a:txBody>
                  <a:tcPr/>
                </a:tc>
                <a:extLst>
                  <a:ext uri="{0D108BD9-81ED-4DB2-BD59-A6C34878D82A}">
                    <a16:rowId xmlns:a16="http://schemas.microsoft.com/office/drawing/2014/main" val="2279154350"/>
                  </a:ext>
                </a:extLst>
              </a:tr>
            </a:tbl>
          </a:graphicData>
        </a:graphic>
      </p:graphicFrame>
      <p:grpSp>
        <p:nvGrpSpPr>
          <p:cNvPr id="30" name="Group 29">
            <a:extLst>
              <a:ext uri="{FF2B5EF4-FFF2-40B4-BE49-F238E27FC236}">
                <a16:creationId xmlns:a16="http://schemas.microsoft.com/office/drawing/2014/main" id="{3EB75DED-7A87-654A-9EDD-A099CC9A5C5C}"/>
              </a:ext>
            </a:extLst>
          </p:cNvPr>
          <p:cNvGrpSpPr/>
          <p:nvPr/>
        </p:nvGrpSpPr>
        <p:grpSpPr>
          <a:xfrm>
            <a:off x="6293422" y="1142938"/>
            <a:ext cx="5715063" cy="5715063"/>
            <a:chOff x="6293422" y="1142938"/>
            <a:chExt cx="5715062" cy="5715062"/>
          </a:xfrm>
        </p:grpSpPr>
        <p:pic>
          <p:nvPicPr>
            <p:cNvPr id="27" name="Picture 26">
              <a:extLst>
                <a:ext uri="{FF2B5EF4-FFF2-40B4-BE49-F238E27FC236}">
                  <a16:creationId xmlns:a16="http://schemas.microsoft.com/office/drawing/2014/main" id="{C355248A-4DD5-8F44-9466-0FEFF3072CB7}"/>
                </a:ext>
              </a:extLst>
            </p:cNvPr>
            <p:cNvPicPr>
              <a:picLocks noChangeAspect="1"/>
            </p:cNvPicPr>
            <p:nvPr/>
          </p:nvPicPr>
          <p:blipFill>
            <a:blip r:embed="rId5"/>
            <a:srcRect/>
            <a:stretch/>
          </p:blipFill>
          <p:spPr>
            <a:xfrm>
              <a:off x="6293422" y="1142938"/>
              <a:ext cx="5715062" cy="5715062"/>
            </a:xfrm>
            <a:prstGeom prst="rect">
              <a:avLst/>
            </a:prstGeom>
          </p:spPr>
        </p:pic>
        <p:sp>
          <p:nvSpPr>
            <p:cNvPr id="28" name="TextBox 27">
              <a:extLst>
                <a:ext uri="{FF2B5EF4-FFF2-40B4-BE49-F238E27FC236}">
                  <a16:creationId xmlns:a16="http://schemas.microsoft.com/office/drawing/2014/main" id="{7036CD83-4300-7A44-9A2F-6D84EE3A06FF}"/>
                </a:ext>
              </a:extLst>
            </p:cNvPr>
            <p:cNvSpPr txBox="1"/>
            <p:nvPr/>
          </p:nvSpPr>
          <p:spPr>
            <a:xfrm>
              <a:off x="6907397" y="1500097"/>
              <a:ext cx="3101788" cy="830997"/>
            </a:xfrm>
            <a:prstGeom prst="rect">
              <a:avLst/>
            </a:prstGeom>
            <a:noFill/>
          </p:spPr>
          <p:txBody>
            <a:bodyPr wrap="square" rtlCol="0">
              <a:spAutoFit/>
            </a:bodyPr>
            <a:lstStyle/>
            <a:p>
              <a:r>
                <a:rPr lang="en-US" sz="2400" dirty="0">
                  <a:solidFill>
                    <a:srgbClr val="F9746B"/>
                  </a:solidFill>
                </a:rPr>
                <a:t>male: -9.1 (</a:t>
              </a:r>
              <a:r>
                <a:rPr lang="en-US" sz="2400" b="1" dirty="0">
                  <a:solidFill>
                    <a:srgbClr val="F9746B"/>
                  </a:solidFill>
                </a:rPr>
                <a:t>P = 0.001</a:t>
              </a:r>
              <a:r>
                <a:rPr lang="en-US" sz="2400" dirty="0">
                  <a:solidFill>
                    <a:srgbClr val="F9746B"/>
                  </a:solidFill>
                </a:rPr>
                <a:t>)</a:t>
              </a:r>
            </a:p>
            <a:p>
              <a:r>
                <a:rPr lang="en-US" sz="2400" dirty="0">
                  <a:solidFill>
                    <a:schemeClr val="accent5">
                      <a:lumMod val="75000"/>
                    </a:schemeClr>
                  </a:solidFill>
                </a:rPr>
                <a:t>female: -5.4 (P = 0.056)</a:t>
              </a:r>
            </a:p>
          </p:txBody>
        </p:sp>
      </p:grpSp>
      <p:sp>
        <p:nvSpPr>
          <p:cNvPr id="31" name="TextBox 30">
            <a:extLst>
              <a:ext uri="{FF2B5EF4-FFF2-40B4-BE49-F238E27FC236}">
                <a16:creationId xmlns:a16="http://schemas.microsoft.com/office/drawing/2014/main" id="{9651593D-CAE0-F14D-AF18-FAA360C6F4B7}"/>
              </a:ext>
            </a:extLst>
          </p:cNvPr>
          <p:cNvSpPr txBox="1"/>
          <p:nvPr/>
        </p:nvSpPr>
        <p:spPr>
          <a:xfrm>
            <a:off x="8581294" y="249145"/>
            <a:ext cx="787791" cy="584775"/>
          </a:xfrm>
          <a:prstGeom prst="rect">
            <a:avLst/>
          </a:prstGeom>
          <a:noFill/>
        </p:spPr>
        <p:txBody>
          <a:bodyPr wrap="square" rtlCol="0">
            <a:spAutoFit/>
          </a:bodyPr>
          <a:lstStyle/>
          <a:p>
            <a:r>
              <a:rPr lang="en-US" sz="3200" dirty="0">
                <a:solidFill>
                  <a:srgbClr val="C00000"/>
                </a:solidFill>
              </a:rPr>
              <a:t>Yes</a:t>
            </a:r>
          </a:p>
        </p:txBody>
      </p:sp>
      <p:pic>
        <p:nvPicPr>
          <p:cNvPr id="32" name="Picture 2">
            <a:extLst>
              <a:ext uri="{FF2B5EF4-FFF2-40B4-BE49-F238E27FC236}">
                <a16:creationId xmlns:a16="http://schemas.microsoft.com/office/drawing/2014/main" id="{8A256FB9-9B94-0146-B573-B92652937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1571" y="69472"/>
            <a:ext cx="952501" cy="9525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7024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A7D072-7A87-7A4B-AE94-22FB213D6DD3}"/>
              </a:ext>
            </a:extLst>
          </p:cNvPr>
          <p:cNvSpPr txBox="1"/>
          <p:nvPr/>
        </p:nvSpPr>
        <p:spPr>
          <a:xfrm>
            <a:off x="256528" y="1153572"/>
            <a:ext cx="3200400" cy="4461163"/>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700" dirty="0">
              <a:solidFill>
                <a:srgbClr val="FFFFFF"/>
              </a:solidFill>
              <a:latin typeface="+mj-lt"/>
              <a:ea typeface="+mj-ea"/>
              <a:cs typeface="+mj-cs"/>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4" y="2455481"/>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A3E84DCA-EDC8-BF4F-BB3C-BD653C585031}"/>
              </a:ext>
            </a:extLst>
          </p:cNvPr>
          <p:cNvSpPr txBox="1"/>
          <p:nvPr/>
        </p:nvSpPr>
        <p:spPr>
          <a:xfrm>
            <a:off x="280037" y="2322323"/>
            <a:ext cx="3609107" cy="2123658"/>
          </a:xfrm>
          <a:prstGeom prst="rect">
            <a:avLst/>
          </a:prstGeom>
          <a:noFill/>
        </p:spPr>
        <p:txBody>
          <a:bodyPr wrap="square" rtlCol="0">
            <a:spAutoFit/>
          </a:bodyPr>
          <a:lstStyle/>
          <a:p>
            <a:r>
              <a:rPr lang="en-US" sz="4400" dirty="0"/>
              <a:t>From Thermal Traits to Distribution</a:t>
            </a:r>
          </a:p>
        </p:txBody>
      </p:sp>
      <p:sp>
        <p:nvSpPr>
          <p:cNvPr id="5" name="Triangle 4">
            <a:extLst>
              <a:ext uri="{FF2B5EF4-FFF2-40B4-BE49-F238E27FC236}">
                <a16:creationId xmlns:a16="http://schemas.microsoft.com/office/drawing/2014/main" id="{22CCC021-0870-AD4F-93FE-D351C7DD5CA5}"/>
              </a:ext>
            </a:extLst>
          </p:cNvPr>
          <p:cNvSpPr/>
          <p:nvPr/>
        </p:nvSpPr>
        <p:spPr>
          <a:xfrm>
            <a:off x="8378615" y="-35859"/>
            <a:ext cx="3854823" cy="6947648"/>
          </a:xfrm>
          <a:custGeom>
            <a:avLst/>
            <a:gdLst>
              <a:gd name="connsiteX0" fmla="*/ 0 w 3675530"/>
              <a:gd name="connsiteY0" fmla="*/ 6858000 h 6858000"/>
              <a:gd name="connsiteX1" fmla="*/ 1837765 w 3675530"/>
              <a:gd name="connsiteY1" fmla="*/ 0 h 6858000"/>
              <a:gd name="connsiteX2" fmla="*/ 3675530 w 3675530"/>
              <a:gd name="connsiteY2" fmla="*/ 6858000 h 6858000"/>
              <a:gd name="connsiteX3" fmla="*/ 0 w 3675530"/>
              <a:gd name="connsiteY3" fmla="*/ 6858000 h 6858000"/>
              <a:gd name="connsiteX0" fmla="*/ 0 w 2133600"/>
              <a:gd name="connsiteY0" fmla="*/ 6858000 h 6858000"/>
              <a:gd name="connsiteX1" fmla="*/ 1837765 w 2133600"/>
              <a:gd name="connsiteY1" fmla="*/ 0 h 6858000"/>
              <a:gd name="connsiteX2" fmla="*/ 2133600 w 2133600"/>
              <a:gd name="connsiteY2" fmla="*/ 6840071 h 6858000"/>
              <a:gd name="connsiteX3" fmla="*/ 0 w 2133600"/>
              <a:gd name="connsiteY3" fmla="*/ 6858000 h 6858000"/>
              <a:gd name="connsiteX0" fmla="*/ 0 w 2133600"/>
              <a:gd name="connsiteY0" fmla="*/ 6893859 h 6893859"/>
              <a:gd name="connsiteX1" fmla="*/ 2124636 w 2133600"/>
              <a:gd name="connsiteY1" fmla="*/ 0 h 6893859"/>
              <a:gd name="connsiteX2" fmla="*/ 2133600 w 2133600"/>
              <a:gd name="connsiteY2" fmla="*/ 6875930 h 6893859"/>
              <a:gd name="connsiteX3" fmla="*/ 0 w 2133600"/>
              <a:gd name="connsiteY3" fmla="*/ 6893859 h 6893859"/>
              <a:gd name="connsiteX0" fmla="*/ 0 w 3836894"/>
              <a:gd name="connsiteY0" fmla="*/ 6929718 h 6929718"/>
              <a:gd name="connsiteX1" fmla="*/ 3827930 w 3836894"/>
              <a:gd name="connsiteY1" fmla="*/ 0 h 6929718"/>
              <a:gd name="connsiteX2" fmla="*/ 3836894 w 3836894"/>
              <a:gd name="connsiteY2" fmla="*/ 6875930 h 6929718"/>
              <a:gd name="connsiteX3" fmla="*/ 0 w 3836894"/>
              <a:gd name="connsiteY3" fmla="*/ 6929718 h 6929718"/>
              <a:gd name="connsiteX0" fmla="*/ 0 w 3854823"/>
              <a:gd name="connsiteY0" fmla="*/ 6929718 h 6947648"/>
              <a:gd name="connsiteX1" fmla="*/ 3827930 w 3854823"/>
              <a:gd name="connsiteY1" fmla="*/ 0 h 6947648"/>
              <a:gd name="connsiteX2" fmla="*/ 3854823 w 3854823"/>
              <a:gd name="connsiteY2" fmla="*/ 6947648 h 6947648"/>
              <a:gd name="connsiteX3" fmla="*/ 0 w 3854823"/>
              <a:gd name="connsiteY3" fmla="*/ 6929718 h 6947648"/>
            </a:gdLst>
            <a:ahLst/>
            <a:cxnLst>
              <a:cxn ang="0">
                <a:pos x="connsiteX0" y="connsiteY0"/>
              </a:cxn>
              <a:cxn ang="0">
                <a:pos x="connsiteX1" y="connsiteY1"/>
              </a:cxn>
              <a:cxn ang="0">
                <a:pos x="connsiteX2" y="connsiteY2"/>
              </a:cxn>
              <a:cxn ang="0">
                <a:pos x="connsiteX3" y="connsiteY3"/>
              </a:cxn>
            </a:cxnLst>
            <a:rect l="l" t="t" r="r" b="b"/>
            <a:pathLst>
              <a:path w="3854823" h="6947648">
                <a:moveTo>
                  <a:pt x="0" y="6929718"/>
                </a:moveTo>
                <a:lnTo>
                  <a:pt x="3827930" y="0"/>
                </a:lnTo>
                <a:lnTo>
                  <a:pt x="3854823" y="6947648"/>
                </a:lnTo>
                <a:lnTo>
                  <a:pt x="0" y="692971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ium 9">
            <a:extLst>
              <a:ext uri="{FF2B5EF4-FFF2-40B4-BE49-F238E27FC236}">
                <a16:creationId xmlns:a16="http://schemas.microsoft.com/office/drawing/2014/main" id="{8DB1F2DA-E876-DE4F-A34D-857605E04948}"/>
              </a:ext>
            </a:extLst>
          </p:cNvPr>
          <p:cNvSpPr/>
          <p:nvPr/>
        </p:nvSpPr>
        <p:spPr>
          <a:xfrm>
            <a:off x="8378613" y="5002307"/>
            <a:ext cx="3890683" cy="1954307"/>
          </a:xfrm>
          <a:custGeom>
            <a:avLst/>
            <a:gdLst>
              <a:gd name="connsiteX0" fmla="*/ 0 w 2994212"/>
              <a:gd name="connsiteY0" fmla="*/ 1308847 h 1308847"/>
              <a:gd name="connsiteX1" fmla="*/ 327212 w 2994212"/>
              <a:gd name="connsiteY1" fmla="*/ 0 h 1308847"/>
              <a:gd name="connsiteX2" fmla="*/ 2667000 w 2994212"/>
              <a:gd name="connsiteY2" fmla="*/ 0 h 1308847"/>
              <a:gd name="connsiteX3" fmla="*/ 2994212 w 2994212"/>
              <a:gd name="connsiteY3" fmla="*/ 1308847 h 1308847"/>
              <a:gd name="connsiteX4" fmla="*/ 0 w 2994212"/>
              <a:gd name="connsiteY4" fmla="*/ 1308847 h 1308847"/>
              <a:gd name="connsiteX0" fmla="*/ 0 w 3908612"/>
              <a:gd name="connsiteY0" fmla="*/ 1308847 h 1308847"/>
              <a:gd name="connsiteX1" fmla="*/ 327212 w 3908612"/>
              <a:gd name="connsiteY1" fmla="*/ 0 h 1308847"/>
              <a:gd name="connsiteX2" fmla="*/ 2667000 w 3908612"/>
              <a:gd name="connsiteY2" fmla="*/ 0 h 1308847"/>
              <a:gd name="connsiteX3" fmla="*/ 3908612 w 3908612"/>
              <a:gd name="connsiteY3" fmla="*/ 1255059 h 1308847"/>
              <a:gd name="connsiteX4" fmla="*/ 0 w 3908612"/>
              <a:gd name="connsiteY4" fmla="*/ 1308847 h 1308847"/>
              <a:gd name="connsiteX0" fmla="*/ 0 w 3908612"/>
              <a:gd name="connsiteY0" fmla="*/ 1308847 h 1308847"/>
              <a:gd name="connsiteX1" fmla="*/ 327212 w 3908612"/>
              <a:gd name="connsiteY1" fmla="*/ 0 h 1308847"/>
              <a:gd name="connsiteX2" fmla="*/ 2667000 w 3908612"/>
              <a:gd name="connsiteY2" fmla="*/ 0 h 1308847"/>
              <a:gd name="connsiteX3" fmla="*/ 3908612 w 3908612"/>
              <a:gd name="connsiteY3" fmla="*/ 1272988 h 1308847"/>
              <a:gd name="connsiteX4" fmla="*/ 0 w 3908612"/>
              <a:gd name="connsiteY4" fmla="*/ 1308847 h 1308847"/>
              <a:gd name="connsiteX0" fmla="*/ 0 w 3908612"/>
              <a:gd name="connsiteY0" fmla="*/ 1308847 h 1308847"/>
              <a:gd name="connsiteX1" fmla="*/ 327212 w 3908612"/>
              <a:gd name="connsiteY1" fmla="*/ 0 h 1308847"/>
              <a:gd name="connsiteX2" fmla="*/ 3850341 w 3908612"/>
              <a:gd name="connsiteY2" fmla="*/ 35859 h 1308847"/>
              <a:gd name="connsiteX3" fmla="*/ 3908612 w 3908612"/>
              <a:gd name="connsiteY3" fmla="*/ 1272988 h 1308847"/>
              <a:gd name="connsiteX4" fmla="*/ 0 w 3908612"/>
              <a:gd name="connsiteY4" fmla="*/ 1308847 h 1308847"/>
              <a:gd name="connsiteX0" fmla="*/ 0 w 3908612"/>
              <a:gd name="connsiteY0" fmla="*/ 1685365 h 1685365"/>
              <a:gd name="connsiteX1" fmla="*/ 900953 w 3908612"/>
              <a:gd name="connsiteY1" fmla="*/ 0 h 1685365"/>
              <a:gd name="connsiteX2" fmla="*/ 3850341 w 3908612"/>
              <a:gd name="connsiteY2" fmla="*/ 412377 h 1685365"/>
              <a:gd name="connsiteX3" fmla="*/ 3908612 w 3908612"/>
              <a:gd name="connsiteY3" fmla="*/ 1649506 h 1685365"/>
              <a:gd name="connsiteX4" fmla="*/ 0 w 3908612"/>
              <a:gd name="connsiteY4" fmla="*/ 1685365 h 1685365"/>
              <a:gd name="connsiteX0" fmla="*/ 0 w 3908612"/>
              <a:gd name="connsiteY0" fmla="*/ 1685365 h 1685365"/>
              <a:gd name="connsiteX1" fmla="*/ 900953 w 3908612"/>
              <a:gd name="connsiteY1" fmla="*/ 0 h 1685365"/>
              <a:gd name="connsiteX2" fmla="*/ 3832411 w 3908612"/>
              <a:gd name="connsiteY2" fmla="*/ 71718 h 1685365"/>
              <a:gd name="connsiteX3" fmla="*/ 3908612 w 3908612"/>
              <a:gd name="connsiteY3" fmla="*/ 1649506 h 1685365"/>
              <a:gd name="connsiteX4" fmla="*/ 0 w 3908612"/>
              <a:gd name="connsiteY4" fmla="*/ 1685365 h 1685365"/>
              <a:gd name="connsiteX0" fmla="*/ 0 w 3908612"/>
              <a:gd name="connsiteY0" fmla="*/ 1649506 h 1649506"/>
              <a:gd name="connsiteX1" fmla="*/ 900953 w 3908612"/>
              <a:gd name="connsiteY1" fmla="*/ 0 h 1649506"/>
              <a:gd name="connsiteX2" fmla="*/ 3832411 w 3908612"/>
              <a:gd name="connsiteY2" fmla="*/ 71718 h 1649506"/>
              <a:gd name="connsiteX3" fmla="*/ 3908612 w 3908612"/>
              <a:gd name="connsiteY3" fmla="*/ 1649506 h 1649506"/>
              <a:gd name="connsiteX4" fmla="*/ 0 w 3908612"/>
              <a:gd name="connsiteY4" fmla="*/ 1649506 h 1649506"/>
              <a:gd name="connsiteX0" fmla="*/ 0 w 3908612"/>
              <a:gd name="connsiteY0" fmla="*/ 1775012 h 1775012"/>
              <a:gd name="connsiteX1" fmla="*/ 900953 w 3908612"/>
              <a:gd name="connsiteY1" fmla="*/ 125506 h 1775012"/>
              <a:gd name="connsiteX2" fmla="*/ 3850341 w 3908612"/>
              <a:gd name="connsiteY2" fmla="*/ 0 h 1775012"/>
              <a:gd name="connsiteX3" fmla="*/ 3908612 w 3908612"/>
              <a:gd name="connsiteY3" fmla="*/ 1775012 h 1775012"/>
              <a:gd name="connsiteX4" fmla="*/ 0 w 3908612"/>
              <a:gd name="connsiteY4" fmla="*/ 1775012 h 1775012"/>
              <a:gd name="connsiteX0" fmla="*/ 0 w 3908612"/>
              <a:gd name="connsiteY0" fmla="*/ 1810870 h 1810870"/>
              <a:gd name="connsiteX1" fmla="*/ 954742 w 3908612"/>
              <a:gd name="connsiteY1" fmla="*/ 0 h 1810870"/>
              <a:gd name="connsiteX2" fmla="*/ 3850341 w 3908612"/>
              <a:gd name="connsiteY2" fmla="*/ 35858 h 1810870"/>
              <a:gd name="connsiteX3" fmla="*/ 3908612 w 3908612"/>
              <a:gd name="connsiteY3" fmla="*/ 1810870 h 1810870"/>
              <a:gd name="connsiteX4" fmla="*/ 0 w 3908612"/>
              <a:gd name="connsiteY4" fmla="*/ 1810870 h 1810870"/>
              <a:gd name="connsiteX0" fmla="*/ 0 w 3890682"/>
              <a:gd name="connsiteY0" fmla="*/ 1810870 h 1882588"/>
              <a:gd name="connsiteX1" fmla="*/ 954742 w 3890682"/>
              <a:gd name="connsiteY1" fmla="*/ 0 h 1882588"/>
              <a:gd name="connsiteX2" fmla="*/ 3850341 w 3890682"/>
              <a:gd name="connsiteY2" fmla="*/ 35858 h 1882588"/>
              <a:gd name="connsiteX3" fmla="*/ 3890682 w 3890682"/>
              <a:gd name="connsiteY3" fmla="*/ 1882588 h 1882588"/>
              <a:gd name="connsiteX4" fmla="*/ 0 w 3890682"/>
              <a:gd name="connsiteY4" fmla="*/ 1810870 h 1882588"/>
              <a:gd name="connsiteX0" fmla="*/ 0 w 3890682"/>
              <a:gd name="connsiteY0" fmla="*/ 1882588 h 1954306"/>
              <a:gd name="connsiteX1" fmla="*/ 1044389 w 3890682"/>
              <a:gd name="connsiteY1" fmla="*/ 0 h 1954306"/>
              <a:gd name="connsiteX2" fmla="*/ 3850341 w 3890682"/>
              <a:gd name="connsiteY2" fmla="*/ 107576 h 1954306"/>
              <a:gd name="connsiteX3" fmla="*/ 3890682 w 3890682"/>
              <a:gd name="connsiteY3" fmla="*/ 1954306 h 1954306"/>
              <a:gd name="connsiteX4" fmla="*/ 0 w 3890682"/>
              <a:gd name="connsiteY4" fmla="*/ 1882588 h 1954306"/>
              <a:gd name="connsiteX0" fmla="*/ 0 w 3890682"/>
              <a:gd name="connsiteY0" fmla="*/ 1882588 h 1954306"/>
              <a:gd name="connsiteX1" fmla="*/ 1044389 w 3890682"/>
              <a:gd name="connsiteY1" fmla="*/ 0 h 1954306"/>
              <a:gd name="connsiteX2" fmla="*/ 3850341 w 3890682"/>
              <a:gd name="connsiteY2" fmla="*/ 17929 h 1954306"/>
              <a:gd name="connsiteX3" fmla="*/ 3890682 w 3890682"/>
              <a:gd name="connsiteY3" fmla="*/ 1954306 h 1954306"/>
              <a:gd name="connsiteX4" fmla="*/ 0 w 3890682"/>
              <a:gd name="connsiteY4" fmla="*/ 1882588 h 195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682" h="1954306">
                <a:moveTo>
                  <a:pt x="0" y="1882588"/>
                </a:moveTo>
                <a:lnTo>
                  <a:pt x="1044389" y="0"/>
                </a:lnTo>
                <a:lnTo>
                  <a:pt x="3850341" y="17929"/>
                </a:lnTo>
                <a:lnTo>
                  <a:pt x="3890682" y="1954306"/>
                </a:lnTo>
                <a:lnTo>
                  <a:pt x="0" y="1882588"/>
                </a:lnTo>
                <a:close/>
              </a:path>
            </a:pathLst>
          </a:custGeom>
          <a:solidFill>
            <a:srgbClr val="FDC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28732950-BAD8-5743-BBEB-D3ED373E532A}"/>
              </a:ext>
            </a:extLst>
          </p:cNvPr>
          <p:cNvSpPr/>
          <p:nvPr/>
        </p:nvSpPr>
        <p:spPr>
          <a:xfrm>
            <a:off x="10504283" y="-108003"/>
            <a:ext cx="1721223" cy="3173507"/>
          </a:xfrm>
          <a:custGeom>
            <a:avLst/>
            <a:gdLst>
              <a:gd name="connsiteX0" fmla="*/ 0 w 3048000"/>
              <a:gd name="connsiteY0" fmla="*/ 2259106 h 2259106"/>
              <a:gd name="connsiteX1" fmla="*/ 1524000 w 3048000"/>
              <a:gd name="connsiteY1" fmla="*/ 0 h 2259106"/>
              <a:gd name="connsiteX2" fmla="*/ 3048000 w 3048000"/>
              <a:gd name="connsiteY2" fmla="*/ 2259106 h 2259106"/>
              <a:gd name="connsiteX3" fmla="*/ 0 w 3048000"/>
              <a:gd name="connsiteY3" fmla="*/ 2259106 h 2259106"/>
              <a:gd name="connsiteX0" fmla="*/ 0 w 3550024"/>
              <a:gd name="connsiteY0" fmla="*/ 2259106 h 2689412"/>
              <a:gd name="connsiteX1" fmla="*/ 1524000 w 3550024"/>
              <a:gd name="connsiteY1" fmla="*/ 0 h 2689412"/>
              <a:gd name="connsiteX2" fmla="*/ 3550024 w 3550024"/>
              <a:gd name="connsiteY2" fmla="*/ 2689412 h 2689412"/>
              <a:gd name="connsiteX3" fmla="*/ 0 w 3550024"/>
              <a:gd name="connsiteY3" fmla="*/ 2259106 h 2689412"/>
              <a:gd name="connsiteX0" fmla="*/ 0 w 3550024"/>
              <a:gd name="connsiteY0" fmla="*/ 2653553 h 3083859"/>
              <a:gd name="connsiteX1" fmla="*/ 3550023 w 3550024"/>
              <a:gd name="connsiteY1" fmla="*/ 0 h 3083859"/>
              <a:gd name="connsiteX2" fmla="*/ 3550024 w 3550024"/>
              <a:gd name="connsiteY2" fmla="*/ 3083859 h 3083859"/>
              <a:gd name="connsiteX3" fmla="*/ 0 w 3550024"/>
              <a:gd name="connsiteY3" fmla="*/ 2653553 h 3083859"/>
              <a:gd name="connsiteX0" fmla="*/ 0 w 1685365"/>
              <a:gd name="connsiteY0" fmla="*/ 3048000 h 3083859"/>
              <a:gd name="connsiteX1" fmla="*/ 1685364 w 1685365"/>
              <a:gd name="connsiteY1" fmla="*/ 0 h 3083859"/>
              <a:gd name="connsiteX2" fmla="*/ 1685365 w 1685365"/>
              <a:gd name="connsiteY2" fmla="*/ 3083859 h 3083859"/>
              <a:gd name="connsiteX3" fmla="*/ 0 w 1685365"/>
              <a:gd name="connsiteY3" fmla="*/ 3048000 h 3083859"/>
              <a:gd name="connsiteX0" fmla="*/ 0 w 1721224"/>
              <a:gd name="connsiteY0" fmla="*/ 3048000 h 3083859"/>
              <a:gd name="connsiteX1" fmla="*/ 1721223 w 1721224"/>
              <a:gd name="connsiteY1" fmla="*/ 0 h 3083859"/>
              <a:gd name="connsiteX2" fmla="*/ 1721224 w 1721224"/>
              <a:gd name="connsiteY2" fmla="*/ 3083859 h 3083859"/>
              <a:gd name="connsiteX3" fmla="*/ 0 w 1721224"/>
              <a:gd name="connsiteY3" fmla="*/ 3048000 h 3083859"/>
              <a:gd name="connsiteX0" fmla="*/ 0 w 1739152"/>
              <a:gd name="connsiteY0" fmla="*/ 3137647 h 3173506"/>
              <a:gd name="connsiteX1" fmla="*/ 1739152 w 1739152"/>
              <a:gd name="connsiteY1" fmla="*/ 0 h 3173506"/>
              <a:gd name="connsiteX2" fmla="*/ 1721224 w 1739152"/>
              <a:gd name="connsiteY2" fmla="*/ 3173506 h 3173506"/>
              <a:gd name="connsiteX3" fmla="*/ 0 w 1739152"/>
              <a:gd name="connsiteY3" fmla="*/ 3137647 h 3173506"/>
              <a:gd name="connsiteX0" fmla="*/ 0 w 1721222"/>
              <a:gd name="connsiteY0" fmla="*/ 3155576 h 3173506"/>
              <a:gd name="connsiteX1" fmla="*/ 1721222 w 1721222"/>
              <a:gd name="connsiteY1" fmla="*/ 0 h 3173506"/>
              <a:gd name="connsiteX2" fmla="*/ 1703294 w 1721222"/>
              <a:gd name="connsiteY2" fmla="*/ 3173506 h 3173506"/>
              <a:gd name="connsiteX3" fmla="*/ 0 w 1721222"/>
              <a:gd name="connsiteY3" fmla="*/ 3155576 h 3173506"/>
            </a:gdLst>
            <a:ahLst/>
            <a:cxnLst>
              <a:cxn ang="0">
                <a:pos x="connsiteX0" y="connsiteY0"/>
              </a:cxn>
              <a:cxn ang="0">
                <a:pos x="connsiteX1" y="connsiteY1"/>
              </a:cxn>
              <a:cxn ang="0">
                <a:pos x="connsiteX2" y="connsiteY2"/>
              </a:cxn>
              <a:cxn ang="0">
                <a:pos x="connsiteX3" y="connsiteY3"/>
              </a:cxn>
            </a:cxnLst>
            <a:rect l="l" t="t" r="r" b="b"/>
            <a:pathLst>
              <a:path w="1721222" h="3173506">
                <a:moveTo>
                  <a:pt x="0" y="3155576"/>
                </a:moveTo>
                <a:lnTo>
                  <a:pt x="1721222" y="0"/>
                </a:lnTo>
                <a:cubicBezTo>
                  <a:pt x="1721222" y="1027953"/>
                  <a:pt x="1703294" y="2145553"/>
                  <a:pt x="1703294" y="3173506"/>
                </a:cubicBezTo>
                <a:lnTo>
                  <a:pt x="0" y="3155576"/>
                </a:lnTo>
                <a:close/>
              </a:path>
            </a:pathLst>
          </a:cu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65C887B-E31D-4240-9FED-A0FABF09F222}"/>
              </a:ext>
            </a:extLst>
          </p:cNvPr>
          <p:cNvSpPr txBox="1"/>
          <p:nvPr/>
        </p:nvSpPr>
        <p:spPr>
          <a:xfrm>
            <a:off x="5617048" y="405319"/>
            <a:ext cx="6571905" cy="954107"/>
          </a:xfrm>
          <a:prstGeom prst="rect">
            <a:avLst/>
          </a:prstGeom>
          <a:noFill/>
        </p:spPr>
        <p:txBody>
          <a:bodyPr wrap="square" rtlCol="0">
            <a:spAutoFit/>
          </a:bodyPr>
          <a:lstStyle/>
          <a:p>
            <a:r>
              <a:rPr lang="en-US" sz="2800" dirty="0"/>
              <a:t>1) Upland environment is a non-stressful environment to all species</a:t>
            </a:r>
          </a:p>
        </p:txBody>
      </p:sp>
      <p:sp>
        <p:nvSpPr>
          <p:cNvPr id="16" name="TextBox 15">
            <a:extLst>
              <a:ext uri="{FF2B5EF4-FFF2-40B4-BE49-F238E27FC236}">
                <a16:creationId xmlns:a16="http://schemas.microsoft.com/office/drawing/2014/main" id="{8340D459-F045-0648-8C54-A4ED6097A4C8}"/>
              </a:ext>
            </a:extLst>
          </p:cNvPr>
          <p:cNvSpPr txBox="1"/>
          <p:nvPr/>
        </p:nvSpPr>
        <p:spPr>
          <a:xfrm>
            <a:off x="4995485" y="1714371"/>
            <a:ext cx="5705871" cy="954107"/>
          </a:xfrm>
          <a:prstGeom prst="rect">
            <a:avLst/>
          </a:prstGeom>
          <a:noFill/>
        </p:spPr>
        <p:txBody>
          <a:bodyPr wrap="square" rtlCol="0">
            <a:spAutoFit/>
          </a:bodyPr>
          <a:lstStyle/>
          <a:p>
            <a:r>
              <a:rPr lang="en-US" sz="2800" dirty="0"/>
              <a:t>2) Lowland species are outcompeted by upland species</a:t>
            </a:r>
          </a:p>
        </p:txBody>
      </p:sp>
      <p:sp>
        <p:nvSpPr>
          <p:cNvPr id="17" name="TextBox 16">
            <a:extLst>
              <a:ext uri="{FF2B5EF4-FFF2-40B4-BE49-F238E27FC236}">
                <a16:creationId xmlns:a16="http://schemas.microsoft.com/office/drawing/2014/main" id="{1DFAFBA7-E06D-9840-A270-E192ECA189CD}"/>
              </a:ext>
            </a:extLst>
          </p:cNvPr>
          <p:cNvSpPr txBox="1"/>
          <p:nvPr/>
        </p:nvSpPr>
        <p:spPr>
          <a:xfrm>
            <a:off x="4275717" y="4114287"/>
            <a:ext cx="5705871" cy="954107"/>
          </a:xfrm>
          <a:prstGeom prst="rect">
            <a:avLst/>
          </a:prstGeom>
          <a:noFill/>
        </p:spPr>
        <p:txBody>
          <a:bodyPr wrap="square" rtlCol="0">
            <a:spAutoFit/>
          </a:bodyPr>
          <a:lstStyle/>
          <a:p>
            <a:r>
              <a:rPr lang="en-US" sz="2800" dirty="0"/>
              <a:t>3) Upland species are constrained by heat when moving downward</a:t>
            </a:r>
          </a:p>
        </p:txBody>
      </p:sp>
      <p:sp>
        <p:nvSpPr>
          <p:cNvPr id="18" name="TextBox 17">
            <a:extLst>
              <a:ext uri="{FF2B5EF4-FFF2-40B4-BE49-F238E27FC236}">
                <a16:creationId xmlns:a16="http://schemas.microsoft.com/office/drawing/2014/main" id="{C3440D8A-F8A7-5E4C-A68A-CB0C83B62900}"/>
              </a:ext>
            </a:extLst>
          </p:cNvPr>
          <p:cNvSpPr txBox="1"/>
          <p:nvPr/>
        </p:nvSpPr>
        <p:spPr>
          <a:xfrm>
            <a:off x="3490713" y="5476147"/>
            <a:ext cx="7372003" cy="954107"/>
          </a:xfrm>
          <a:prstGeom prst="rect">
            <a:avLst/>
          </a:prstGeom>
          <a:noFill/>
        </p:spPr>
        <p:txBody>
          <a:bodyPr wrap="square" rtlCol="0">
            <a:spAutoFit/>
          </a:bodyPr>
          <a:lstStyle/>
          <a:p>
            <a:r>
              <a:rPr lang="en-US" sz="2800" dirty="0"/>
              <a:t>4) Low performance of upland species give space and resource to support more lowland species </a:t>
            </a:r>
          </a:p>
        </p:txBody>
      </p:sp>
    </p:spTree>
    <p:custDataLst>
      <p:tags r:id="rId1"/>
    </p:custDataLst>
    <p:extLst>
      <p:ext uri="{BB962C8B-B14F-4D97-AF65-F5344CB8AC3E}">
        <p14:creationId xmlns:p14="http://schemas.microsoft.com/office/powerpoint/2010/main" val="4065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A7D072-7A87-7A4B-AE94-22FB213D6DD3}"/>
              </a:ext>
            </a:extLst>
          </p:cNvPr>
          <p:cNvSpPr txBox="1"/>
          <p:nvPr/>
        </p:nvSpPr>
        <p:spPr>
          <a:xfrm>
            <a:off x="369319" y="304097"/>
            <a:ext cx="10839075" cy="646331"/>
          </a:xfrm>
          <a:prstGeom prst="rect">
            <a:avLst/>
          </a:prstGeom>
          <a:noFill/>
        </p:spPr>
        <p:txBody>
          <a:bodyPr wrap="square" rtlCol="0">
            <a:spAutoFit/>
          </a:bodyPr>
          <a:lstStyle>
            <a:defPPr>
              <a:defRPr lang="en-US"/>
            </a:defPPr>
            <a:lvl1pPr>
              <a:defRPr sz="3200"/>
            </a:lvl1pPr>
          </a:lstStyle>
          <a:p>
            <a:r>
              <a:rPr lang="en-US" sz="3600" dirty="0"/>
              <a:t>Competition along the temperature gradient</a:t>
            </a:r>
          </a:p>
        </p:txBody>
      </p:sp>
      <p:cxnSp>
        <p:nvCxnSpPr>
          <p:cNvPr id="9" name="Straight Arrow Connector 8">
            <a:extLst>
              <a:ext uri="{FF2B5EF4-FFF2-40B4-BE49-F238E27FC236}">
                <a16:creationId xmlns:a16="http://schemas.microsoft.com/office/drawing/2014/main" id="{09946FE9-7377-DC45-B4C8-EA47BD623D4E}"/>
              </a:ext>
            </a:extLst>
          </p:cNvPr>
          <p:cNvCxnSpPr>
            <a:cxnSpLocks/>
          </p:cNvCxnSpPr>
          <p:nvPr/>
        </p:nvCxnSpPr>
        <p:spPr>
          <a:xfrm>
            <a:off x="3858135" y="4888669"/>
            <a:ext cx="0" cy="75965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06C0D310-6B58-E141-997A-4A4DFEAA2638}"/>
              </a:ext>
            </a:extLst>
          </p:cNvPr>
          <p:cNvCxnSpPr>
            <a:cxnSpLocks/>
          </p:cNvCxnSpPr>
          <p:nvPr/>
        </p:nvCxnSpPr>
        <p:spPr>
          <a:xfrm>
            <a:off x="8421859" y="4852999"/>
            <a:ext cx="0" cy="7596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EFA0E40-F22C-E24F-A19C-3A1F8485EC45}"/>
              </a:ext>
            </a:extLst>
          </p:cNvPr>
          <p:cNvSpPr txBox="1"/>
          <p:nvPr/>
        </p:nvSpPr>
        <p:spPr>
          <a:xfrm>
            <a:off x="4087363" y="4852999"/>
            <a:ext cx="4110376" cy="830997"/>
          </a:xfrm>
          <a:prstGeom prst="rect">
            <a:avLst/>
          </a:prstGeom>
          <a:noFill/>
        </p:spPr>
        <p:txBody>
          <a:bodyPr wrap="square" rtlCol="0">
            <a:spAutoFit/>
          </a:bodyPr>
          <a:lstStyle/>
          <a:p>
            <a:pPr algn="ctr"/>
            <a:r>
              <a:rPr lang="en-US" sz="2400" dirty="0"/>
              <a:t>Inferred long-term outcome </a:t>
            </a:r>
          </a:p>
          <a:p>
            <a:pPr algn="ctr"/>
            <a:r>
              <a:rPr lang="en-US" sz="2400" dirty="0"/>
              <a:t>by modern coexistence theory</a:t>
            </a:r>
          </a:p>
        </p:txBody>
      </p:sp>
      <p:sp>
        <p:nvSpPr>
          <p:cNvPr id="20" name="TextBox 19">
            <a:extLst>
              <a:ext uri="{FF2B5EF4-FFF2-40B4-BE49-F238E27FC236}">
                <a16:creationId xmlns:a16="http://schemas.microsoft.com/office/drawing/2014/main" id="{88245ECD-CB84-7D4E-B976-2537EBB0691C}"/>
              </a:ext>
            </a:extLst>
          </p:cNvPr>
          <p:cNvSpPr txBox="1"/>
          <p:nvPr/>
        </p:nvSpPr>
        <p:spPr>
          <a:xfrm>
            <a:off x="5788857" y="5708966"/>
            <a:ext cx="5419537" cy="830997"/>
          </a:xfrm>
          <a:prstGeom prst="rect">
            <a:avLst/>
          </a:prstGeom>
          <a:noFill/>
        </p:spPr>
        <p:txBody>
          <a:bodyPr wrap="square" rtlCol="0">
            <a:spAutoFit/>
          </a:bodyPr>
          <a:lstStyle/>
          <a:p>
            <a:pPr algn="ctr"/>
            <a:r>
              <a:rPr lang="en-US" sz="2400" i="1" dirty="0" err="1"/>
              <a:t>D.palidifrons</a:t>
            </a:r>
            <a:r>
              <a:rPr lang="en-US" sz="2400" i="1" dirty="0"/>
              <a:t> </a:t>
            </a:r>
            <a:r>
              <a:rPr lang="en-US" sz="2400" dirty="0"/>
              <a:t>will</a:t>
            </a:r>
            <a:r>
              <a:rPr lang="en-US" sz="2400" i="1" dirty="0"/>
              <a:t> </a:t>
            </a:r>
            <a:r>
              <a:rPr lang="en-US" sz="2400" dirty="0"/>
              <a:t>persist</a:t>
            </a:r>
          </a:p>
          <a:p>
            <a:pPr algn="ctr"/>
            <a:r>
              <a:rPr lang="en-US" sz="2400" i="1" dirty="0" err="1"/>
              <a:t>D.pandora</a:t>
            </a:r>
            <a:r>
              <a:rPr lang="en-US" sz="2400" i="1" dirty="0"/>
              <a:t> </a:t>
            </a:r>
            <a:r>
              <a:rPr lang="en-US" sz="2400" dirty="0"/>
              <a:t>will be competitively excluded </a:t>
            </a:r>
          </a:p>
        </p:txBody>
      </p:sp>
      <p:sp>
        <p:nvSpPr>
          <p:cNvPr id="21" name="TextBox 20">
            <a:extLst>
              <a:ext uri="{FF2B5EF4-FFF2-40B4-BE49-F238E27FC236}">
                <a16:creationId xmlns:a16="http://schemas.microsoft.com/office/drawing/2014/main" id="{5EEEC7A1-3CF1-FF4C-B14D-8892019D5D3B}"/>
              </a:ext>
            </a:extLst>
          </p:cNvPr>
          <p:cNvSpPr txBox="1"/>
          <p:nvPr/>
        </p:nvSpPr>
        <p:spPr>
          <a:xfrm>
            <a:off x="1467665" y="5734513"/>
            <a:ext cx="4321193" cy="830997"/>
          </a:xfrm>
          <a:prstGeom prst="rect">
            <a:avLst/>
          </a:prstGeom>
          <a:noFill/>
        </p:spPr>
        <p:txBody>
          <a:bodyPr wrap="square" rtlCol="0">
            <a:spAutoFit/>
          </a:bodyPr>
          <a:lstStyle/>
          <a:p>
            <a:pPr algn="ctr"/>
            <a:r>
              <a:rPr lang="en-US" sz="2400" i="1" dirty="0" err="1"/>
              <a:t>D.Palidifrons</a:t>
            </a:r>
            <a:r>
              <a:rPr lang="en-US" sz="2400" i="1" dirty="0"/>
              <a:t> </a:t>
            </a:r>
            <a:r>
              <a:rPr lang="en-US" sz="2400" dirty="0"/>
              <a:t>will</a:t>
            </a:r>
            <a:r>
              <a:rPr lang="en-US" sz="2400" i="1" dirty="0"/>
              <a:t> </a:t>
            </a:r>
            <a:r>
              <a:rPr lang="en-US" sz="2400" dirty="0"/>
              <a:t>die out by itself</a:t>
            </a:r>
          </a:p>
          <a:p>
            <a:pPr algn="ctr"/>
            <a:r>
              <a:rPr lang="en-US" sz="2400" i="1" dirty="0" err="1"/>
              <a:t>D.pandora</a:t>
            </a:r>
            <a:r>
              <a:rPr lang="en-US" sz="2400" i="1" dirty="0"/>
              <a:t> </a:t>
            </a:r>
            <a:r>
              <a:rPr lang="en-US" sz="2400" dirty="0"/>
              <a:t>will persist</a:t>
            </a:r>
          </a:p>
        </p:txBody>
      </p:sp>
      <p:grpSp>
        <p:nvGrpSpPr>
          <p:cNvPr id="7" name="Group 6">
            <a:extLst>
              <a:ext uri="{FF2B5EF4-FFF2-40B4-BE49-F238E27FC236}">
                <a16:creationId xmlns:a16="http://schemas.microsoft.com/office/drawing/2014/main" id="{191D57F8-934E-0648-9A4D-77D5ADB7208E}"/>
              </a:ext>
            </a:extLst>
          </p:cNvPr>
          <p:cNvGrpSpPr/>
          <p:nvPr/>
        </p:nvGrpSpPr>
        <p:grpSpPr>
          <a:xfrm>
            <a:off x="369319" y="1469237"/>
            <a:ext cx="742191" cy="2600745"/>
            <a:chOff x="332957" y="1608280"/>
            <a:chExt cx="908864" cy="2855865"/>
          </a:xfrm>
        </p:grpSpPr>
        <p:pic>
          <p:nvPicPr>
            <p:cNvPr id="13" name="Picture 12">
              <a:extLst>
                <a:ext uri="{FF2B5EF4-FFF2-40B4-BE49-F238E27FC236}">
                  <a16:creationId xmlns:a16="http://schemas.microsoft.com/office/drawing/2014/main" id="{D5257252-FB7A-324C-B6FD-3416DB0A20B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9319" y="1684480"/>
              <a:ext cx="608085" cy="627251"/>
            </a:xfrm>
            <a:prstGeom prst="rect">
              <a:avLst/>
            </a:prstGeom>
          </p:spPr>
        </p:pic>
        <p:sp>
          <p:nvSpPr>
            <p:cNvPr id="2" name="Rectangle 1">
              <a:extLst>
                <a:ext uri="{FF2B5EF4-FFF2-40B4-BE49-F238E27FC236}">
                  <a16:creationId xmlns:a16="http://schemas.microsoft.com/office/drawing/2014/main" id="{BD8B0C66-302D-5342-A530-084EE2D70CBC}"/>
                </a:ext>
              </a:extLst>
            </p:cNvPr>
            <p:cNvSpPr/>
            <p:nvPr/>
          </p:nvSpPr>
          <p:spPr>
            <a:xfrm>
              <a:off x="332957" y="1608280"/>
              <a:ext cx="908613" cy="2855865"/>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E208D3-0AF8-3346-BCBE-248DEA8CD08B}"/>
                </a:ext>
              </a:extLst>
            </p:cNvPr>
            <p:cNvSpPr/>
            <p:nvPr/>
          </p:nvSpPr>
          <p:spPr>
            <a:xfrm>
              <a:off x="353933" y="3813434"/>
              <a:ext cx="864000" cy="62725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AF5E091-056D-A942-91C3-0581055E4E2D}"/>
                </a:ext>
              </a:extLst>
            </p:cNvPr>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847" y="2452129"/>
              <a:ext cx="608086" cy="627252"/>
            </a:xfrm>
            <a:prstGeom prst="rect">
              <a:avLst/>
            </a:prstGeom>
          </p:spPr>
        </p:pic>
        <p:pic>
          <p:nvPicPr>
            <p:cNvPr id="15" name="Picture 14">
              <a:extLst>
                <a:ext uri="{FF2B5EF4-FFF2-40B4-BE49-F238E27FC236}">
                  <a16:creationId xmlns:a16="http://schemas.microsoft.com/office/drawing/2014/main" id="{9ECDBF86-5C19-5E41-91D5-BCAD28C1E1F1}"/>
                </a:ext>
              </a:extLst>
            </p:cNvPr>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33735" y="3051856"/>
              <a:ext cx="608086" cy="627252"/>
            </a:xfrm>
            <a:prstGeom prst="rect">
              <a:avLst/>
            </a:prstGeom>
          </p:spPr>
        </p:pic>
      </p:grpSp>
      <p:pic>
        <p:nvPicPr>
          <p:cNvPr id="19" name="Picture 18">
            <a:extLst>
              <a:ext uri="{FF2B5EF4-FFF2-40B4-BE49-F238E27FC236}">
                <a16:creationId xmlns:a16="http://schemas.microsoft.com/office/drawing/2014/main" id="{B31B3D0E-25A3-BA4C-B356-27AA3536365C}"/>
              </a:ext>
            </a:extLst>
          </p:cNvPr>
          <p:cNvPicPr>
            <a:picLocks noChangeAspect="1"/>
          </p:cNvPicPr>
          <p:nvPr/>
        </p:nvPicPr>
        <p:blipFill>
          <a:blip r:embed="rId6"/>
          <a:stretch>
            <a:fillRect/>
          </a:stretch>
        </p:blipFill>
        <p:spPr>
          <a:xfrm>
            <a:off x="1355122" y="1086299"/>
            <a:ext cx="6065295" cy="3657600"/>
          </a:xfrm>
          <a:prstGeom prst="rect">
            <a:avLst/>
          </a:prstGeom>
        </p:spPr>
      </p:pic>
      <p:pic>
        <p:nvPicPr>
          <p:cNvPr id="10" name="Picture 9" descr="Chart, line chart&#10;&#10;Description automatically generated">
            <a:extLst>
              <a:ext uri="{FF2B5EF4-FFF2-40B4-BE49-F238E27FC236}">
                <a16:creationId xmlns:a16="http://schemas.microsoft.com/office/drawing/2014/main" id="{30C8C9E1-41A7-4746-8148-FE52FA7188B6}"/>
              </a:ext>
            </a:extLst>
          </p:cNvPr>
          <p:cNvPicPr>
            <a:picLocks noChangeAspect="1"/>
          </p:cNvPicPr>
          <p:nvPr/>
        </p:nvPicPr>
        <p:blipFill rotWithShape="1">
          <a:blip r:embed="rId7"/>
          <a:srcRect l="3759" r="13247"/>
          <a:stretch/>
        </p:blipFill>
        <p:spPr>
          <a:xfrm>
            <a:off x="6106269" y="1086299"/>
            <a:ext cx="5702268" cy="3657600"/>
          </a:xfrm>
          <a:prstGeom prst="rect">
            <a:avLst/>
          </a:prstGeom>
        </p:spPr>
      </p:pic>
      <p:sp>
        <p:nvSpPr>
          <p:cNvPr id="22" name="TextBox 21">
            <a:extLst>
              <a:ext uri="{FF2B5EF4-FFF2-40B4-BE49-F238E27FC236}">
                <a16:creationId xmlns:a16="http://schemas.microsoft.com/office/drawing/2014/main" id="{AF025095-9883-484F-B3DA-59B9FF654FD4}"/>
              </a:ext>
            </a:extLst>
          </p:cNvPr>
          <p:cNvSpPr txBox="1"/>
          <p:nvPr/>
        </p:nvSpPr>
        <p:spPr>
          <a:xfrm>
            <a:off x="-133079" y="4269708"/>
            <a:ext cx="1739868" cy="646331"/>
          </a:xfrm>
          <a:prstGeom prst="rect">
            <a:avLst/>
          </a:prstGeom>
          <a:noFill/>
        </p:spPr>
        <p:txBody>
          <a:bodyPr wrap="square" rtlCol="0">
            <a:spAutoFit/>
          </a:bodyPr>
          <a:lstStyle/>
          <a:p>
            <a:pPr algn="ctr"/>
            <a:r>
              <a:rPr lang="en-US" dirty="0"/>
              <a:t>(Competition set-up)</a:t>
            </a:r>
          </a:p>
        </p:txBody>
      </p:sp>
      <p:pic>
        <p:nvPicPr>
          <p:cNvPr id="23" name="Picture 2">
            <a:extLst>
              <a:ext uri="{FF2B5EF4-FFF2-40B4-BE49-F238E27FC236}">
                <a16:creationId xmlns:a16="http://schemas.microsoft.com/office/drawing/2014/main" id="{D7A49CCC-E424-934F-AD94-90BF70AD60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21571" y="69472"/>
            <a:ext cx="952501" cy="9525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519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BF634C3-10D6-443A-9CF0-428F02C2368A}"/>
              </a:ext>
            </a:extLst>
          </p:cNvPr>
          <p:cNvPicPr>
            <a:picLocks noChangeAspect="1"/>
          </p:cNvPicPr>
          <p:nvPr/>
        </p:nvPicPr>
        <p:blipFill rotWithShape="1">
          <a:blip r:embed="rId3"/>
          <a:srcRect l="-31" r="122" b="13565"/>
          <a:stretch/>
        </p:blipFill>
        <p:spPr>
          <a:xfrm>
            <a:off x="1173859" y="1"/>
            <a:ext cx="11068476" cy="6882547"/>
          </a:xfrm>
          <a:prstGeom prst="rect">
            <a:avLst/>
          </a:prstGeom>
        </p:spPr>
      </p:pic>
      <p:sp>
        <p:nvSpPr>
          <p:cNvPr id="17" name="Rectangle 1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1"/>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endParaRPr>
          </a:p>
        </p:txBody>
      </p:sp>
      <p:sp>
        <p:nvSpPr>
          <p:cNvPr id="2" name="Rectangle 1">
            <a:extLst>
              <a:ext uri="{FF2B5EF4-FFF2-40B4-BE49-F238E27FC236}">
                <a16:creationId xmlns:a16="http://schemas.microsoft.com/office/drawing/2014/main" id="{769C9661-8087-1747-B912-B768F4F5591D}"/>
              </a:ext>
            </a:extLst>
          </p:cNvPr>
          <p:cNvSpPr/>
          <p:nvPr/>
        </p:nvSpPr>
        <p:spPr>
          <a:xfrm>
            <a:off x="424817" y="2208187"/>
            <a:ext cx="3567953" cy="518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C648808-0682-124D-ACA3-89A8BAFD1521}"/>
              </a:ext>
            </a:extLst>
          </p:cNvPr>
          <p:cNvSpPr/>
          <p:nvPr/>
        </p:nvSpPr>
        <p:spPr>
          <a:xfrm>
            <a:off x="0" y="1879365"/>
            <a:ext cx="8641976" cy="4156204"/>
          </a:xfrm>
          <a:prstGeom prst="rect">
            <a:avLst/>
          </a:prstGeom>
        </p:spPr>
        <p:txBody>
          <a:bodyPr vert="horz" lIns="91440" tIns="45720" rIns="91440" bIns="45720" rtlCol="0" anchor="t">
            <a:normAutofit lnSpcReduction="10000"/>
          </a:bodyPr>
          <a:lstStyle/>
          <a:p>
            <a:pPr marL="800080" lvl="1" indent="-228594">
              <a:lnSpc>
                <a:spcPct val="90000"/>
              </a:lnSpc>
              <a:spcAft>
                <a:spcPts val="600"/>
              </a:spcAft>
              <a:buFont typeface="Arial" panose="020B0604020202020204" pitchFamily="34" charset="0"/>
              <a:buChar char="•"/>
            </a:pPr>
            <a:r>
              <a:rPr lang="en-US" sz="2800" dirty="0"/>
              <a:t>Thermal traits varies among tropical species (e.g. upper limits, lower limits).</a:t>
            </a:r>
          </a:p>
          <a:p>
            <a:pPr marL="800080" lvl="1" indent="-228594">
              <a:lnSpc>
                <a:spcPct val="90000"/>
              </a:lnSpc>
              <a:spcAft>
                <a:spcPts val="600"/>
              </a:spcAft>
              <a:buFont typeface="Arial" panose="020B0604020202020204" pitchFamily="34" charset="0"/>
              <a:buChar char="•"/>
            </a:pPr>
            <a:endParaRPr lang="en-US" sz="2800" dirty="0"/>
          </a:p>
          <a:p>
            <a:pPr marL="800080" lvl="1" indent="-228594">
              <a:lnSpc>
                <a:spcPct val="90000"/>
              </a:lnSpc>
              <a:spcAft>
                <a:spcPts val="600"/>
              </a:spcAft>
              <a:buFont typeface="Arial" panose="020B0604020202020204" pitchFamily="34" charset="0"/>
              <a:buChar char="•"/>
            </a:pPr>
            <a:r>
              <a:rPr lang="en-US" sz="2800" dirty="0"/>
              <a:t>Temperature and competition have asymmetrical roles in determining abundance along elevations. </a:t>
            </a:r>
          </a:p>
          <a:p>
            <a:pPr marL="800080" lvl="1" indent="-228594">
              <a:lnSpc>
                <a:spcPct val="90000"/>
              </a:lnSpc>
              <a:spcAft>
                <a:spcPts val="600"/>
              </a:spcAft>
              <a:buFont typeface="Arial" panose="020B0604020202020204" pitchFamily="34" charset="0"/>
              <a:buChar char="•"/>
            </a:pPr>
            <a:endParaRPr lang="en-US" sz="2800" dirty="0"/>
          </a:p>
          <a:p>
            <a:pPr marL="800080" lvl="1" indent="-228594">
              <a:lnSpc>
                <a:spcPct val="90000"/>
              </a:lnSpc>
              <a:spcAft>
                <a:spcPts val="600"/>
              </a:spcAft>
              <a:buFont typeface="Arial" panose="020B0604020202020204" pitchFamily="34" charset="0"/>
              <a:buChar char="•"/>
            </a:pPr>
            <a:r>
              <a:rPr lang="en-US" sz="2800" dirty="0"/>
              <a:t>Some tropical </a:t>
            </a:r>
            <a:r>
              <a:rPr lang="en-US" sz="2800" i="1" dirty="0"/>
              <a:t>Drosophila</a:t>
            </a:r>
            <a:r>
              <a:rPr lang="en-US" sz="2800" dirty="0"/>
              <a:t> species are already constrained by daily high </a:t>
            </a:r>
            <a:r>
              <a:rPr lang="en-US" sz="2800"/>
              <a:t>temperature in tropical lowlands, </a:t>
            </a:r>
            <a:r>
              <a:rPr lang="en-US" sz="2800" dirty="0"/>
              <a:t>implying the vulnerability of this system to future warming.  </a:t>
            </a:r>
          </a:p>
          <a:p>
            <a:pPr marL="800080" lvl="1" indent="-228594">
              <a:lnSpc>
                <a:spcPct val="90000"/>
              </a:lnSpc>
              <a:spcAft>
                <a:spcPts val="600"/>
              </a:spcAft>
              <a:buFont typeface="Arial" panose="020B0604020202020204" pitchFamily="34" charset="0"/>
              <a:buChar char="•"/>
            </a:pPr>
            <a:endParaRPr lang="en-US" sz="2800" dirty="0"/>
          </a:p>
        </p:txBody>
      </p:sp>
      <p:sp>
        <p:nvSpPr>
          <p:cNvPr id="4" name="TextBox 3">
            <a:extLst>
              <a:ext uri="{FF2B5EF4-FFF2-40B4-BE49-F238E27FC236}">
                <a16:creationId xmlns:a16="http://schemas.microsoft.com/office/drawing/2014/main" id="{EDA7D072-7A87-7A4B-AE94-22FB213D6DD3}"/>
              </a:ext>
            </a:extLst>
          </p:cNvPr>
          <p:cNvSpPr txBox="1"/>
          <p:nvPr/>
        </p:nvSpPr>
        <p:spPr>
          <a:xfrm>
            <a:off x="291084" y="525394"/>
            <a:ext cx="3438144" cy="709433"/>
          </a:xfrm>
          <a:prstGeom prst="rect">
            <a:avLst/>
          </a:prstGeom>
          <a:solidFill>
            <a:schemeClr val="bg1"/>
          </a:solidFill>
        </p:spPr>
        <p:txBody>
          <a:bodyPr vert="horz" lIns="91440" tIns="45720" rIns="91440" bIns="45720" rtlCol="0" anchor="b">
            <a:normAutofit/>
          </a:bodyPr>
          <a:lstStyle/>
          <a:p>
            <a:pPr>
              <a:lnSpc>
                <a:spcPct val="90000"/>
              </a:lnSpc>
              <a:spcBef>
                <a:spcPct val="0"/>
              </a:spcBef>
              <a:spcAft>
                <a:spcPts val="600"/>
              </a:spcAft>
            </a:pPr>
            <a:r>
              <a:rPr lang="en-US" sz="4400" dirty="0">
                <a:ea typeface="+mj-ea"/>
                <a:cs typeface="+mj-cs"/>
              </a:rPr>
              <a:t>Conclusions</a:t>
            </a:r>
          </a:p>
        </p:txBody>
      </p:sp>
      <p:sp>
        <p:nvSpPr>
          <p:cNvPr id="7" name="TextBox 6">
            <a:extLst>
              <a:ext uri="{FF2B5EF4-FFF2-40B4-BE49-F238E27FC236}">
                <a16:creationId xmlns:a16="http://schemas.microsoft.com/office/drawing/2014/main" id="{A8C70E3D-33E4-7145-B3F7-03CC28AEE4F1}"/>
              </a:ext>
            </a:extLst>
          </p:cNvPr>
          <p:cNvSpPr txBox="1"/>
          <p:nvPr/>
        </p:nvSpPr>
        <p:spPr>
          <a:xfrm>
            <a:off x="10502220" y="6513215"/>
            <a:ext cx="2171521" cy="369332"/>
          </a:xfrm>
          <a:prstGeom prst="rect">
            <a:avLst/>
          </a:prstGeom>
          <a:noFill/>
        </p:spPr>
        <p:txBody>
          <a:bodyPr wrap="square" rtlCol="0">
            <a:spAutoFit/>
          </a:bodyPr>
          <a:lstStyle/>
          <a:p>
            <a:r>
              <a:rPr lang="en-US" dirty="0"/>
              <a:t>Photo credit: Ash</a:t>
            </a:r>
          </a:p>
        </p:txBody>
      </p:sp>
    </p:spTree>
    <p:extLst>
      <p:ext uri="{BB962C8B-B14F-4D97-AF65-F5344CB8AC3E}">
        <p14:creationId xmlns:p14="http://schemas.microsoft.com/office/powerpoint/2010/main" val="362976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D7F131-5339-784B-83E4-24AD4FFA44EE}"/>
              </a:ext>
            </a:extLst>
          </p:cNvPr>
          <p:cNvPicPr>
            <a:picLocks noChangeAspect="1"/>
          </p:cNvPicPr>
          <p:nvPr/>
        </p:nvPicPr>
        <p:blipFill>
          <a:blip r:embed="rId3"/>
          <a:stretch>
            <a:fillRect/>
          </a:stretch>
        </p:blipFill>
        <p:spPr>
          <a:xfrm>
            <a:off x="737864" y="1558057"/>
            <a:ext cx="8553157" cy="909539"/>
          </a:xfrm>
          <a:prstGeom prst="rect">
            <a:avLst/>
          </a:prstGeom>
        </p:spPr>
      </p:pic>
      <p:pic>
        <p:nvPicPr>
          <p:cNvPr id="7" name="Picture 6">
            <a:extLst>
              <a:ext uri="{FF2B5EF4-FFF2-40B4-BE49-F238E27FC236}">
                <a16:creationId xmlns:a16="http://schemas.microsoft.com/office/drawing/2014/main" id="{D6D9AD3C-4CAE-FE47-94E5-146C29D7A69C}"/>
              </a:ext>
            </a:extLst>
          </p:cNvPr>
          <p:cNvPicPr>
            <a:picLocks noChangeAspect="1"/>
          </p:cNvPicPr>
          <p:nvPr/>
        </p:nvPicPr>
        <p:blipFill>
          <a:blip r:embed="rId4"/>
          <a:stretch>
            <a:fillRect/>
          </a:stretch>
        </p:blipFill>
        <p:spPr>
          <a:xfrm>
            <a:off x="571682" y="4735341"/>
            <a:ext cx="9340385" cy="1013791"/>
          </a:xfrm>
          <a:prstGeom prst="rect">
            <a:avLst/>
          </a:prstGeom>
        </p:spPr>
      </p:pic>
      <p:pic>
        <p:nvPicPr>
          <p:cNvPr id="12290" name="Picture 2" descr="China Scholarship Council - CSC - Education | Facebook - 13 Photos">
            <a:extLst>
              <a:ext uri="{FF2B5EF4-FFF2-40B4-BE49-F238E27FC236}">
                <a16:creationId xmlns:a16="http://schemas.microsoft.com/office/drawing/2014/main" id="{EDED2405-4C12-B640-B4B4-A32047ED9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4080" y="3861555"/>
            <a:ext cx="2077920" cy="15564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NERC Constructing a digital environment – call for demonstrators | Digital  Futures">
            <a:extLst>
              <a:ext uri="{FF2B5EF4-FFF2-40B4-BE49-F238E27FC236}">
                <a16:creationId xmlns:a16="http://schemas.microsoft.com/office/drawing/2014/main" id="{F5B2F86F-5026-EB4D-8B69-723E0886A0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0409" y="2107014"/>
            <a:ext cx="2077920" cy="1448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3FDD49-0E92-A24D-A8A1-8E40555B3C26}"/>
              </a:ext>
            </a:extLst>
          </p:cNvPr>
          <p:cNvSpPr txBox="1"/>
          <p:nvPr/>
        </p:nvSpPr>
        <p:spPr>
          <a:xfrm>
            <a:off x="735372" y="2543379"/>
            <a:ext cx="8555648" cy="461665"/>
          </a:xfrm>
          <a:prstGeom prst="rect">
            <a:avLst/>
          </a:prstGeom>
          <a:noFill/>
        </p:spPr>
        <p:txBody>
          <a:bodyPr wrap="square" rtlCol="0">
            <a:spAutoFit/>
          </a:bodyPr>
          <a:lstStyle/>
          <a:p>
            <a:r>
              <a:rPr lang="en-US" sz="2400" dirty="0"/>
              <a:t>(Owen Lewis, Chris Terry, Mark Wong, Jamal </a:t>
            </a:r>
            <a:r>
              <a:rPr lang="en-US" sz="2400" dirty="0" err="1"/>
              <a:t>Holle</a:t>
            </a:r>
            <a:r>
              <a:rPr lang="en-US" sz="2400" dirty="0"/>
              <a:t>, etc.) </a:t>
            </a:r>
          </a:p>
        </p:txBody>
      </p:sp>
      <p:sp>
        <p:nvSpPr>
          <p:cNvPr id="9" name="TextBox 8">
            <a:extLst>
              <a:ext uri="{FF2B5EF4-FFF2-40B4-BE49-F238E27FC236}">
                <a16:creationId xmlns:a16="http://schemas.microsoft.com/office/drawing/2014/main" id="{99FEA569-96D7-084D-9D8E-71E789573C13}"/>
              </a:ext>
            </a:extLst>
          </p:cNvPr>
          <p:cNvSpPr txBox="1"/>
          <p:nvPr/>
        </p:nvSpPr>
        <p:spPr>
          <a:xfrm>
            <a:off x="735372" y="4112563"/>
            <a:ext cx="8889149" cy="461665"/>
          </a:xfrm>
          <a:prstGeom prst="rect">
            <a:avLst/>
          </a:prstGeom>
          <a:noFill/>
        </p:spPr>
        <p:txBody>
          <a:bodyPr wrap="square" rtlCol="0">
            <a:spAutoFit/>
          </a:bodyPr>
          <a:lstStyle/>
          <a:p>
            <a:r>
              <a:rPr lang="en-US" sz="2400" dirty="0"/>
              <a:t>(Eleanor Bath, </a:t>
            </a:r>
            <a:r>
              <a:rPr lang="en-US" sz="2400" dirty="0" err="1"/>
              <a:t>Irem</a:t>
            </a:r>
            <a:r>
              <a:rPr lang="en-US" sz="2400" dirty="0"/>
              <a:t> </a:t>
            </a:r>
            <a:r>
              <a:rPr lang="en-US" sz="2400" dirty="0" err="1"/>
              <a:t>Sepil</a:t>
            </a:r>
            <a:r>
              <a:rPr lang="en-US" sz="2400" dirty="0"/>
              <a:t>, Jen Perry, Stuart </a:t>
            </a:r>
            <a:r>
              <a:rPr lang="en-US" sz="2400" dirty="0" err="1"/>
              <a:t>Wigby</a:t>
            </a:r>
            <a:r>
              <a:rPr lang="en-US" sz="2400" dirty="0"/>
              <a:t>, Dani Edmunds, etc.) </a:t>
            </a:r>
          </a:p>
        </p:txBody>
      </p:sp>
      <p:sp>
        <p:nvSpPr>
          <p:cNvPr id="10" name="TextBox 9">
            <a:extLst>
              <a:ext uri="{FF2B5EF4-FFF2-40B4-BE49-F238E27FC236}">
                <a16:creationId xmlns:a16="http://schemas.microsoft.com/office/drawing/2014/main" id="{22D989F1-9141-0E45-B00B-D6403D3E2B29}"/>
              </a:ext>
            </a:extLst>
          </p:cNvPr>
          <p:cNvSpPr txBox="1"/>
          <p:nvPr/>
        </p:nvSpPr>
        <p:spPr>
          <a:xfrm>
            <a:off x="735372" y="5640483"/>
            <a:ext cx="8555648" cy="461665"/>
          </a:xfrm>
          <a:prstGeom prst="rect">
            <a:avLst/>
          </a:prstGeom>
          <a:noFill/>
        </p:spPr>
        <p:txBody>
          <a:bodyPr wrap="square" rtlCol="0">
            <a:spAutoFit/>
          </a:bodyPr>
          <a:lstStyle/>
          <a:p>
            <a:r>
              <a:rPr lang="en-US" sz="2400" dirty="0"/>
              <a:t>(Jan </a:t>
            </a:r>
            <a:r>
              <a:rPr lang="en-US" sz="2400" dirty="0" err="1"/>
              <a:t>Hrcek</a:t>
            </a:r>
            <a:r>
              <a:rPr lang="en-US" sz="2400" dirty="0"/>
              <a:t>, Chia-Hua Lue, </a:t>
            </a:r>
            <a:r>
              <a:rPr lang="en-GB" sz="2400" dirty="0" err="1"/>
              <a:t>Mélanie</a:t>
            </a:r>
            <a:r>
              <a:rPr lang="en-GB" sz="2400" dirty="0"/>
              <a:t> Thierry</a:t>
            </a:r>
            <a:r>
              <a:rPr lang="en-US" sz="2400" dirty="0"/>
              <a:t>, </a:t>
            </a:r>
            <a:r>
              <a:rPr lang="en-GB" sz="2400" dirty="0"/>
              <a:t>Anna </a:t>
            </a:r>
            <a:r>
              <a:rPr lang="en-GB" sz="2400" dirty="0" err="1"/>
              <a:t>Jandová</a:t>
            </a:r>
            <a:r>
              <a:rPr lang="en-US" sz="2400" dirty="0"/>
              <a:t>, etc.) </a:t>
            </a:r>
          </a:p>
        </p:txBody>
      </p:sp>
      <p:sp>
        <p:nvSpPr>
          <p:cNvPr id="6" name="Rectangle 5">
            <a:extLst>
              <a:ext uri="{FF2B5EF4-FFF2-40B4-BE49-F238E27FC236}">
                <a16:creationId xmlns:a16="http://schemas.microsoft.com/office/drawing/2014/main" id="{18551CD0-FC59-E74C-B2A6-678B9E77ADE6}"/>
              </a:ext>
            </a:extLst>
          </p:cNvPr>
          <p:cNvSpPr/>
          <p:nvPr/>
        </p:nvSpPr>
        <p:spPr>
          <a:xfrm>
            <a:off x="735373" y="3424382"/>
            <a:ext cx="6711043" cy="1054063"/>
          </a:xfrm>
          <a:prstGeom prst="rect">
            <a:avLst/>
          </a:prstGeom>
          <a:noFill/>
          <a:ln>
            <a:noFill/>
          </a:ln>
        </p:spPr>
        <p:txBody>
          <a:bodyPr wrap="square" lIns="91440" tIns="45720" rIns="91440" bIns="45720">
            <a:normAutofit/>
          </a:bodyPr>
          <a:lstStyle/>
          <a:p>
            <a:r>
              <a:rPr lang="en-US" sz="4000" b="1" dirty="0">
                <a:ln w="12700" cmpd="sng">
                  <a:noFill/>
                  <a:prstDash val="solid"/>
                </a:ln>
                <a:gradFill flip="none" rotWithShape="1">
                  <a:gsLst>
                    <a:gs pos="0">
                      <a:srgbClr val="7030A0"/>
                    </a:gs>
                    <a:gs pos="53500">
                      <a:srgbClr val="92D050"/>
                    </a:gs>
                    <a:gs pos="26000">
                      <a:schemeClr val="accent5">
                        <a:lumMod val="75000"/>
                      </a:schemeClr>
                    </a:gs>
                    <a:gs pos="80000">
                      <a:srgbClr val="FFC000"/>
                    </a:gs>
                    <a:gs pos="100000">
                      <a:srgbClr val="C00000"/>
                    </a:gs>
                  </a:gsLst>
                  <a:lin ang="0" scaled="1"/>
                  <a:tileRect/>
                </a:gradFill>
              </a:rPr>
              <a:t>Oxford Zoology Fly Lab</a:t>
            </a:r>
          </a:p>
        </p:txBody>
      </p:sp>
      <p:sp>
        <p:nvSpPr>
          <p:cNvPr id="11" name="TextBox 10">
            <a:extLst>
              <a:ext uri="{FF2B5EF4-FFF2-40B4-BE49-F238E27FC236}">
                <a16:creationId xmlns:a16="http://schemas.microsoft.com/office/drawing/2014/main" id="{730E36CB-E32A-4F44-859A-EC358AADD503}"/>
              </a:ext>
            </a:extLst>
          </p:cNvPr>
          <p:cNvSpPr txBox="1"/>
          <p:nvPr/>
        </p:nvSpPr>
        <p:spPr>
          <a:xfrm>
            <a:off x="291084" y="525394"/>
            <a:ext cx="6360728" cy="709433"/>
          </a:xfrm>
          <a:prstGeom prst="rect">
            <a:avLst/>
          </a:prstGeom>
          <a:solidFill>
            <a:schemeClr val="bg1"/>
          </a:solidFill>
        </p:spPr>
        <p:txBody>
          <a:bodyPr vert="horz" lIns="91440" tIns="45720" rIns="91440" bIns="45720" rtlCol="0" anchor="b">
            <a:normAutofit/>
          </a:bodyPr>
          <a:lstStyle/>
          <a:p>
            <a:pPr>
              <a:lnSpc>
                <a:spcPct val="90000"/>
              </a:lnSpc>
              <a:spcBef>
                <a:spcPct val="0"/>
              </a:spcBef>
              <a:spcAft>
                <a:spcPts val="600"/>
              </a:spcAft>
            </a:pPr>
            <a:r>
              <a:rPr lang="en-US" sz="4400" dirty="0">
                <a:ea typeface="+mj-ea"/>
                <a:cs typeface="+mj-cs"/>
              </a:rPr>
              <a:t>Acknowledgements</a:t>
            </a:r>
          </a:p>
        </p:txBody>
      </p:sp>
    </p:spTree>
    <p:extLst>
      <p:ext uri="{BB962C8B-B14F-4D97-AF65-F5344CB8AC3E}">
        <p14:creationId xmlns:p14="http://schemas.microsoft.com/office/powerpoint/2010/main" val="240862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9AF84085-3B57-8A40-82A9-F5A11250758E}"/>
              </a:ext>
            </a:extLst>
          </p:cNvPr>
          <p:cNvPicPr>
            <a:picLocks noChangeAspect="1"/>
          </p:cNvPicPr>
          <p:nvPr/>
        </p:nvPicPr>
        <p:blipFill>
          <a:blip r:embed="rId3"/>
          <a:stretch>
            <a:fillRect/>
          </a:stretch>
        </p:blipFill>
        <p:spPr>
          <a:xfrm>
            <a:off x="205050" y="2"/>
            <a:ext cx="4750079" cy="3562559"/>
          </a:xfrm>
          <a:prstGeom prst="rect">
            <a:avLst/>
          </a:prstGeom>
        </p:spPr>
      </p:pic>
      <p:sp>
        <p:nvSpPr>
          <p:cNvPr id="7" name="TextBox 6">
            <a:extLst>
              <a:ext uri="{FF2B5EF4-FFF2-40B4-BE49-F238E27FC236}">
                <a16:creationId xmlns:a16="http://schemas.microsoft.com/office/drawing/2014/main" id="{157289FC-F183-5E43-829C-A48E57E27449}"/>
              </a:ext>
            </a:extLst>
          </p:cNvPr>
          <p:cNvSpPr txBox="1"/>
          <p:nvPr/>
        </p:nvSpPr>
        <p:spPr>
          <a:xfrm>
            <a:off x="2521418" y="2209801"/>
            <a:ext cx="2433711" cy="923330"/>
          </a:xfrm>
          <a:prstGeom prst="rect">
            <a:avLst/>
          </a:prstGeom>
          <a:noFill/>
        </p:spPr>
        <p:txBody>
          <a:bodyPr wrap="square" rtlCol="0">
            <a:spAutoFit/>
          </a:bodyPr>
          <a:lstStyle/>
          <a:p>
            <a:pPr algn="r"/>
            <a:r>
              <a:rPr lang="en-US" dirty="0"/>
              <a:t>Spearman’s rank test</a:t>
            </a:r>
          </a:p>
          <a:p>
            <a:pPr algn="r"/>
            <a:r>
              <a:rPr lang="en-US" dirty="0"/>
              <a:t>Rho = 0.98</a:t>
            </a:r>
          </a:p>
          <a:p>
            <a:pPr algn="r"/>
            <a:r>
              <a:rPr lang="en-US" dirty="0"/>
              <a:t>P &lt; 0.001</a:t>
            </a:r>
          </a:p>
        </p:txBody>
      </p:sp>
      <p:graphicFrame>
        <p:nvGraphicFramePr>
          <p:cNvPr id="9" name="Table 8">
            <a:extLst>
              <a:ext uri="{FF2B5EF4-FFF2-40B4-BE49-F238E27FC236}">
                <a16:creationId xmlns:a16="http://schemas.microsoft.com/office/drawing/2014/main" id="{EB17E0CB-BC63-BE40-BB38-3FA39BD36491}"/>
              </a:ext>
            </a:extLst>
          </p:cNvPr>
          <p:cNvGraphicFramePr>
            <a:graphicFrameLocks noGrp="1"/>
          </p:cNvGraphicFramePr>
          <p:nvPr>
            <p:extLst>
              <p:ext uri="{D42A27DB-BD31-4B8C-83A1-F6EECF244321}">
                <p14:modId xmlns:p14="http://schemas.microsoft.com/office/powerpoint/2010/main" val="1702118091"/>
              </p:ext>
            </p:extLst>
          </p:nvPr>
        </p:nvGraphicFramePr>
        <p:xfrm>
          <a:off x="2521416" y="3654586"/>
          <a:ext cx="3108836" cy="3226348"/>
        </p:xfrm>
        <a:graphic>
          <a:graphicData uri="http://schemas.openxmlformats.org/drawingml/2006/table">
            <a:tbl>
              <a:tblPr firstRow="1" bandRow="1">
                <a:tableStyleId>{9D7B26C5-4107-4FEC-AEDC-1716B250A1EF}</a:tableStyleId>
              </a:tblPr>
              <a:tblGrid>
                <a:gridCol w="604911">
                  <a:extLst>
                    <a:ext uri="{9D8B030D-6E8A-4147-A177-3AD203B41FA5}">
                      <a16:colId xmlns:a16="http://schemas.microsoft.com/office/drawing/2014/main" val="2250142928"/>
                    </a:ext>
                  </a:extLst>
                </a:gridCol>
                <a:gridCol w="872197">
                  <a:extLst>
                    <a:ext uri="{9D8B030D-6E8A-4147-A177-3AD203B41FA5}">
                      <a16:colId xmlns:a16="http://schemas.microsoft.com/office/drawing/2014/main" val="2158215307"/>
                    </a:ext>
                  </a:extLst>
                </a:gridCol>
                <a:gridCol w="633047">
                  <a:extLst>
                    <a:ext uri="{9D8B030D-6E8A-4147-A177-3AD203B41FA5}">
                      <a16:colId xmlns:a16="http://schemas.microsoft.com/office/drawing/2014/main" val="969331106"/>
                    </a:ext>
                  </a:extLst>
                </a:gridCol>
                <a:gridCol w="998681">
                  <a:extLst>
                    <a:ext uri="{9D8B030D-6E8A-4147-A177-3AD203B41FA5}">
                      <a16:colId xmlns:a16="http://schemas.microsoft.com/office/drawing/2014/main" val="754533316"/>
                    </a:ext>
                  </a:extLst>
                </a:gridCol>
              </a:tblGrid>
              <a:tr h="286567">
                <a:tc>
                  <a:txBody>
                    <a:bodyPr/>
                    <a:lstStyle/>
                    <a:p>
                      <a:r>
                        <a:rPr lang="en-US" sz="1200" dirty="0" err="1"/>
                        <a:t>RTmin</a:t>
                      </a:r>
                      <a:endParaRPr lang="en-US" sz="1200" dirty="0"/>
                    </a:p>
                  </a:txBody>
                  <a:tcPr/>
                </a:tc>
                <a:tc>
                  <a:txBody>
                    <a:bodyPr/>
                    <a:lstStyle/>
                    <a:p>
                      <a:r>
                        <a:rPr lang="en-US" sz="1200" dirty="0" err="1"/>
                        <a:t>CI_RTmin</a:t>
                      </a:r>
                      <a:endParaRPr lang="en-US" sz="1200" dirty="0"/>
                    </a:p>
                  </a:txBody>
                  <a:tcPr/>
                </a:tc>
                <a:tc>
                  <a:txBody>
                    <a:bodyPr/>
                    <a:lstStyle/>
                    <a:p>
                      <a:r>
                        <a:rPr lang="en-US" sz="1200" dirty="0" err="1"/>
                        <a:t>RTmax</a:t>
                      </a:r>
                      <a:endParaRPr lang="en-US" sz="1200" dirty="0"/>
                    </a:p>
                  </a:txBody>
                  <a:tcPr/>
                </a:tc>
                <a:tc>
                  <a:txBody>
                    <a:bodyPr/>
                    <a:lstStyle/>
                    <a:p>
                      <a:r>
                        <a:rPr lang="en-US" sz="1200" dirty="0" err="1"/>
                        <a:t>CI_RTmax</a:t>
                      </a:r>
                      <a:endParaRPr lang="en-US" sz="1200" dirty="0"/>
                    </a:p>
                  </a:txBody>
                  <a:tcPr/>
                </a:tc>
                <a:extLst>
                  <a:ext uri="{0D108BD9-81ED-4DB2-BD59-A6C34878D82A}">
                    <a16:rowId xmlns:a16="http://schemas.microsoft.com/office/drawing/2014/main" val="3770978392"/>
                  </a:ext>
                </a:extLst>
              </a:tr>
              <a:tr h="354967">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16.23</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15.51 - 16.77</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29.07</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28.14 - 29.39</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58730866"/>
                  </a:ext>
                </a:extLst>
              </a:tr>
              <a:tr h="286567">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13.45</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13.08 - 13.79</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29.25</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28.11 - 29.80</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252072"/>
                  </a:ext>
                </a:extLst>
              </a:tr>
              <a:tr h="286567">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14.37</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13.92 - 14.94</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30.12</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29.84 - 30.63</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3852804"/>
                  </a:ext>
                </a:extLst>
              </a:tr>
              <a:tr h="286567">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15.07</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14.15 - 15.91</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29.22</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28.42 - 29.80</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72726840"/>
                  </a:ext>
                </a:extLst>
              </a:tr>
              <a:tr h="286567">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15.28</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14.56 - 15.88</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30.45</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30.08 - 31.05</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3930448"/>
                  </a:ext>
                </a:extLst>
              </a:tr>
              <a:tr h="286567">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15.26</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14.56 - 15.79</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30.13</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29.88 - 30.57</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6043306"/>
                  </a:ext>
                </a:extLst>
              </a:tr>
              <a:tr h="286567">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14.58</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14.09 - 15.20</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31.19</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30.61 - 31.77</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92477682"/>
                  </a:ext>
                </a:extLst>
              </a:tr>
              <a:tr h="286567">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8.51</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6.94 - 9.66</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31.08</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30.38 - 31.78</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43508362"/>
                  </a:ext>
                </a:extLst>
              </a:tr>
              <a:tr h="286567">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8.32</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6.93 - 9.38</a:t>
                      </a:r>
                      <a:endParaRPr lang="en-GB"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32.13</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GB"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32.03 - 32.28</a:t>
                      </a:r>
                      <a:endParaRPr lang="en-GB"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1101635"/>
                  </a:ext>
                </a:extLst>
              </a:tr>
            </a:tbl>
          </a:graphicData>
        </a:graphic>
      </p:graphicFrame>
      <p:graphicFrame>
        <p:nvGraphicFramePr>
          <p:cNvPr id="10" name="Table 9">
            <a:extLst>
              <a:ext uri="{FF2B5EF4-FFF2-40B4-BE49-F238E27FC236}">
                <a16:creationId xmlns:a16="http://schemas.microsoft.com/office/drawing/2014/main" id="{F9965F27-2539-8741-8EEC-FECA4EED11D2}"/>
              </a:ext>
            </a:extLst>
          </p:cNvPr>
          <p:cNvGraphicFramePr>
            <a:graphicFrameLocks noGrp="1"/>
          </p:cNvGraphicFramePr>
          <p:nvPr>
            <p:extLst>
              <p:ext uri="{D42A27DB-BD31-4B8C-83A1-F6EECF244321}">
                <p14:modId xmlns:p14="http://schemas.microsoft.com/office/powerpoint/2010/main" val="1608974073"/>
              </p:ext>
            </p:extLst>
          </p:nvPr>
        </p:nvGraphicFramePr>
        <p:xfrm>
          <a:off x="5581014" y="158959"/>
          <a:ext cx="5847473" cy="2992120"/>
        </p:xfrm>
        <a:graphic>
          <a:graphicData uri="http://schemas.openxmlformats.org/drawingml/2006/table">
            <a:tbl>
              <a:tblPr firstRow="1" bandRow="1">
                <a:tableStyleId>{9D7B26C5-4107-4FEC-AEDC-1716B250A1EF}</a:tableStyleId>
              </a:tblPr>
              <a:tblGrid>
                <a:gridCol w="2042699">
                  <a:extLst>
                    <a:ext uri="{9D8B030D-6E8A-4147-A177-3AD203B41FA5}">
                      <a16:colId xmlns:a16="http://schemas.microsoft.com/office/drawing/2014/main" val="4177226480"/>
                    </a:ext>
                  </a:extLst>
                </a:gridCol>
                <a:gridCol w="1505244">
                  <a:extLst>
                    <a:ext uri="{9D8B030D-6E8A-4147-A177-3AD203B41FA5}">
                      <a16:colId xmlns:a16="http://schemas.microsoft.com/office/drawing/2014/main" val="272986818"/>
                    </a:ext>
                  </a:extLst>
                </a:gridCol>
                <a:gridCol w="822423">
                  <a:extLst>
                    <a:ext uri="{9D8B030D-6E8A-4147-A177-3AD203B41FA5}">
                      <a16:colId xmlns:a16="http://schemas.microsoft.com/office/drawing/2014/main" val="480553957"/>
                    </a:ext>
                  </a:extLst>
                </a:gridCol>
                <a:gridCol w="1477107">
                  <a:extLst>
                    <a:ext uri="{9D8B030D-6E8A-4147-A177-3AD203B41FA5}">
                      <a16:colId xmlns:a16="http://schemas.microsoft.com/office/drawing/2014/main" val="1742740921"/>
                    </a:ext>
                  </a:extLst>
                </a:gridCol>
              </a:tblGrid>
              <a:tr h="370840">
                <a:tc gridSpan="4">
                  <a:txBody>
                    <a:bodyPr/>
                    <a:lstStyle/>
                    <a:p>
                      <a:r>
                        <a:rPr lang="en-US" sz="1300" dirty="0"/>
                        <a:t>Linear regression (7 species)</a:t>
                      </a:r>
                    </a:p>
                  </a:txBody>
                  <a:tcPr/>
                </a:tc>
                <a:tc hMerge="1">
                  <a:txBody>
                    <a:bodyPr/>
                    <a:lstStyle/>
                    <a:p>
                      <a:r>
                        <a:rPr lang="en-US" dirty="0"/>
                        <a:t>Correlation analysis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49504702"/>
                  </a:ext>
                </a:extLst>
              </a:tr>
              <a:tr h="370840">
                <a:tc>
                  <a:txBody>
                    <a:bodyPr/>
                    <a:lstStyle/>
                    <a:p>
                      <a:r>
                        <a:rPr lang="en-US" sz="1300" dirty="0"/>
                        <a:t>X</a:t>
                      </a:r>
                    </a:p>
                  </a:txBody>
                  <a:tcPr/>
                </a:tc>
                <a:tc>
                  <a:txBody>
                    <a:bodyPr/>
                    <a:lstStyle/>
                    <a:p>
                      <a:r>
                        <a:rPr lang="en-US" sz="1300" dirty="0"/>
                        <a:t>Y</a:t>
                      </a:r>
                    </a:p>
                  </a:txBody>
                  <a:tcPr/>
                </a:tc>
                <a:tc>
                  <a:txBody>
                    <a:bodyPr/>
                    <a:lstStyle/>
                    <a:p>
                      <a:r>
                        <a:rPr lang="en-US" sz="1300" dirty="0"/>
                        <a:t>Coef.</a:t>
                      </a:r>
                    </a:p>
                  </a:txBody>
                  <a:tcPr/>
                </a:tc>
                <a:tc>
                  <a:txBody>
                    <a:bodyPr/>
                    <a:lstStyle/>
                    <a:p>
                      <a:r>
                        <a:rPr lang="en-US" sz="1300" dirty="0"/>
                        <a:t>P value</a:t>
                      </a:r>
                    </a:p>
                  </a:txBody>
                  <a:tcPr/>
                </a:tc>
                <a:extLst>
                  <a:ext uri="{0D108BD9-81ED-4DB2-BD59-A6C34878D82A}">
                    <a16:rowId xmlns:a16="http://schemas.microsoft.com/office/drawing/2014/main" val="3453123836"/>
                  </a:ext>
                </a:extLst>
              </a:tr>
              <a:tr h="370840">
                <a:tc>
                  <a:txBody>
                    <a:bodyPr/>
                    <a:lstStyle/>
                    <a:p>
                      <a:r>
                        <a:rPr lang="en-US" sz="1300" dirty="0" err="1"/>
                        <a:t>RTmin</a:t>
                      </a:r>
                      <a:endParaRPr lang="en-US" sz="1300" dirty="0"/>
                    </a:p>
                  </a:txBody>
                  <a:tcPr/>
                </a:tc>
                <a:tc>
                  <a:txBody>
                    <a:bodyPr/>
                    <a:lstStyle/>
                    <a:p>
                      <a:r>
                        <a:rPr lang="en-US" sz="1300" dirty="0"/>
                        <a:t>altitude index</a:t>
                      </a:r>
                    </a:p>
                  </a:txBody>
                  <a:tcPr/>
                </a:tc>
                <a:tc>
                  <a:txBody>
                    <a:bodyPr/>
                    <a:lstStyle/>
                    <a:p>
                      <a:r>
                        <a:rPr lang="en-US" sz="1300" dirty="0"/>
                        <a:t>0.024</a:t>
                      </a:r>
                    </a:p>
                  </a:txBody>
                  <a:tcPr/>
                </a:tc>
                <a:tc>
                  <a:txBody>
                    <a:bodyPr/>
                    <a:lstStyle/>
                    <a:p>
                      <a:r>
                        <a:rPr lang="en-US" sz="1300" dirty="0"/>
                        <a:t>0.56</a:t>
                      </a:r>
                    </a:p>
                  </a:txBody>
                  <a:tcPr/>
                </a:tc>
                <a:extLst>
                  <a:ext uri="{0D108BD9-81ED-4DB2-BD59-A6C34878D82A}">
                    <a16:rowId xmlns:a16="http://schemas.microsoft.com/office/drawing/2014/main" val="1256699522"/>
                  </a:ext>
                </a:extLst>
              </a:tr>
              <a:tr h="370840">
                <a:tc>
                  <a:txBody>
                    <a:bodyPr/>
                    <a:lstStyle/>
                    <a:p>
                      <a:r>
                        <a:rPr lang="en-US" sz="1300" dirty="0"/>
                        <a:t>Fecundity at 17C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altitude index</a:t>
                      </a:r>
                    </a:p>
                  </a:txBody>
                  <a:tcPr/>
                </a:tc>
                <a:tc>
                  <a:txBody>
                    <a:bodyPr/>
                    <a:lstStyle/>
                    <a:p>
                      <a:r>
                        <a:rPr lang="en-US" sz="1300" dirty="0"/>
                        <a:t>-0.27</a:t>
                      </a:r>
                    </a:p>
                  </a:txBody>
                  <a:tcPr/>
                </a:tc>
                <a:tc>
                  <a:txBody>
                    <a:bodyPr/>
                    <a:lstStyle/>
                    <a:p>
                      <a:r>
                        <a:rPr lang="en-US" sz="1300" dirty="0"/>
                        <a:t>0.788</a:t>
                      </a:r>
                    </a:p>
                  </a:txBody>
                  <a:tcPr/>
                </a:tc>
                <a:extLst>
                  <a:ext uri="{0D108BD9-81ED-4DB2-BD59-A6C34878D82A}">
                    <a16:rowId xmlns:a16="http://schemas.microsoft.com/office/drawing/2014/main" val="4043180373"/>
                  </a:ext>
                </a:extLst>
              </a:tr>
              <a:tr h="502920">
                <a:tc>
                  <a:txBody>
                    <a:bodyPr/>
                    <a:lstStyle/>
                    <a:p>
                      <a:r>
                        <a:rPr lang="en-US" sz="1300" dirty="0"/>
                        <a:t>Recovered fecundity after 14C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altitude index</a:t>
                      </a:r>
                    </a:p>
                  </a:txBody>
                  <a:tcPr/>
                </a:tc>
                <a:tc>
                  <a:txBody>
                    <a:bodyPr/>
                    <a:lstStyle/>
                    <a:p>
                      <a:r>
                        <a:rPr lang="en-US" sz="1300" dirty="0"/>
                        <a:t>0.054</a:t>
                      </a:r>
                    </a:p>
                  </a:txBody>
                  <a:tcPr/>
                </a:tc>
                <a:tc>
                  <a:txBody>
                    <a:bodyPr/>
                    <a:lstStyle/>
                    <a:p>
                      <a:r>
                        <a:rPr lang="en-US" sz="1300" dirty="0"/>
                        <a:t>0.105</a:t>
                      </a:r>
                    </a:p>
                  </a:txBody>
                  <a:tcPr/>
                </a:tc>
                <a:extLst>
                  <a:ext uri="{0D108BD9-81ED-4DB2-BD59-A6C34878D82A}">
                    <a16:rowId xmlns:a16="http://schemas.microsoft.com/office/drawing/2014/main" val="2279154350"/>
                  </a:ext>
                </a:extLst>
              </a:tr>
              <a:tr h="502920">
                <a:tc>
                  <a:txBody>
                    <a:bodyPr/>
                    <a:lstStyle/>
                    <a:p>
                      <a:r>
                        <a:rPr lang="en-US" sz="1300" dirty="0"/>
                        <a:t>Knockdown time at 5C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altitude index</a:t>
                      </a:r>
                    </a:p>
                  </a:txBody>
                  <a:tcPr/>
                </a:tc>
                <a:tc>
                  <a:txBody>
                    <a:bodyPr/>
                    <a:lstStyle/>
                    <a:p>
                      <a:r>
                        <a:rPr lang="en-US" sz="1300" dirty="0"/>
                        <a:t>-0.8</a:t>
                      </a:r>
                    </a:p>
                    <a:p>
                      <a:r>
                        <a:rPr lang="en-US" sz="1300" dirty="0"/>
                        <a:t>-0.3</a:t>
                      </a:r>
                    </a:p>
                  </a:txBody>
                  <a:tcPr/>
                </a:tc>
                <a:tc>
                  <a:txBody>
                    <a:bodyPr/>
                    <a:lstStyle/>
                    <a:p>
                      <a:r>
                        <a:rPr lang="en-US" sz="1300" dirty="0"/>
                        <a:t>0.18 (M)</a:t>
                      </a:r>
                    </a:p>
                    <a:p>
                      <a:r>
                        <a:rPr lang="en-US" sz="1300" dirty="0"/>
                        <a:t>0.53 (F)</a:t>
                      </a:r>
                    </a:p>
                  </a:txBody>
                  <a:tcPr/>
                </a:tc>
                <a:extLst>
                  <a:ext uri="{0D108BD9-81ED-4DB2-BD59-A6C34878D82A}">
                    <a16:rowId xmlns:a16="http://schemas.microsoft.com/office/drawing/2014/main" val="2319179804"/>
                  </a:ext>
                </a:extLst>
              </a:tr>
              <a:tr h="502920">
                <a:tc>
                  <a:txBody>
                    <a:bodyPr/>
                    <a:lstStyle/>
                    <a:p>
                      <a:r>
                        <a:rPr lang="en-US" sz="1300" dirty="0"/>
                        <a:t>Recovery time after 5C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altitude index</a:t>
                      </a:r>
                    </a:p>
                  </a:txBody>
                  <a:tcPr/>
                </a:tc>
                <a:tc>
                  <a:txBody>
                    <a:bodyPr/>
                    <a:lstStyle/>
                    <a:p>
                      <a:r>
                        <a:rPr lang="en-US" sz="1300" dirty="0"/>
                        <a:t>14.7</a:t>
                      </a:r>
                    </a:p>
                    <a:p>
                      <a:r>
                        <a:rPr lang="en-US" sz="1300" dirty="0"/>
                        <a:t>7.9</a:t>
                      </a:r>
                    </a:p>
                  </a:txBody>
                  <a:tcPr/>
                </a:tc>
                <a:tc>
                  <a:txBody>
                    <a:bodyPr/>
                    <a:lstStyle/>
                    <a:p>
                      <a:r>
                        <a:rPr lang="en-US" sz="1300" dirty="0"/>
                        <a:t>0.054 (M)</a:t>
                      </a:r>
                    </a:p>
                    <a:p>
                      <a:r>
                        <a:rPr lang="en-US" sz="1300" b="1" dirty="0"/>
                        <a:t>0.029</a:t>
                      </a:r>
                      <a:r>
                        <a:rPr lang="en-US" sz="1300" dirty="0"/>
                        <a:t> (F)</a:t>
                      </a:r>
                    </a:p>
                  </a:txBody>
                  <a:tcPr/>
                </a:tc>
                <a:extLst>
                  <a:ext uri="{0D108BD9-81ED-4DB2-BD59-A6C34878D82A}">
                    <a16:rowId xmlns:a16="http://schemas.microsoft.com/office/drawing/2014/main" val="1832403578"/>
                  </a:ext>
                </a:extLst>
              </a:tr>
            </a:tbl>
          </a:graphicData>
        </a:graphic>
      </p:graphicFrame>
      <p:graphicFrame>
        <p:nvGraphicFramePr>
          <p:cNvPr id="11" name="Table 9">
            <a:extLst>
              <a:ext uri="{FF2B5EF4-FFF2-40B4-BE49-F238E27FC236}">
                <a16:creationId xmlns:a16="http://schemas.microsoft.com/office/drawing/2014/main" id="{964D90E5-73FE-7B42-9D17-FBE3394F0589}"/>
              </a:ext>
            </a:extLst>
          </p:cNvPr>
          <p:cNvGraphicFramePr>
            <a:graphicFrameLocks noGrp="1"/>
          </p:cNvGraphicFramePr>
          <p:nvPr>
            <p:extLst>
              <p:ext uri="{D42A27DB-BD31-4B8C-83A1-F6EECF244321}">
                <p14:modId xmlns:p14="http://schemas.microsoft.com/office/powerpoint/2010/main" val="3701646629"/>
              </p:ext>
            </p:extLst>
          </p:nvPr>
        </p:nvGraphicFramePr>
        <p:xfrm>
          <a:off x="5581014" y="3828143"/>
          <a:ext cx="5847473" cy="2489200"/>
        </p:xfrm>
        <a:graphic>
          <a:graphicData uri="http://schemas.openxmlformats.org/drawingml/2006/table">
            <a:tbl>
              <a:tblPr firstRow="1" bandRow="1">
                <a:tableStyleId>{9D7B26C5-4107-4FEC-AEDC-1716B250A1EF}</a:tableStyleId>
              </a:tblPr>
              <a:tblGrid>
                <a:gridCol w="2042699">
                  <a:extLst>
                    <a:ext uri="{9D8B030D-6E8A-4147-A177-3AD203B41FA5}">
                      <a16:colId xmlns:a16="http://schemas.microsoft.com/office/drawing/2014/main" val="4177226480"/>
                    </a:ext>
                  </a:extLst>
                </a:gridCol>
                <a:gridCol w="1505244">
                  <a:extLst>
                    <a:ext uri="{9D8B030D-6E8A-4147-A177-3AD203B41FA5}">
                      <a16:colId xmlns:a16="http://schemas.microsoft.com/office/drawing/2014/main" val="272986818"/>
                    </a:ext>
                  </a:extLst>
                </a:gridCol>
                <a:gridCol w="738015">
                  <a:extLst>
                    <a:ext uri="{9D8B030D-6E8A-4147-A177-3AD203B41FA5}">
                      <a16:colId xmlns:a16="http://schemas.microsoft.com/office/drawing/2014/main" val="480553957"/>
                    </a:ext>
                  </a:extLst>
                </a:gridCol>
                <a:gridCol w="1561515">
                  <a:extLst>
                    <a:ext uri="{9D8B030D-6E8A-4147-A177-3AD203B41FA5}">
                      <a16:colId xmlns:a16="http://schemas.microsoft.com/office/drawing/2014/main" val="1742740921"/>
                    </a:ext>
                  </a:extLst>
                </a:gridCol>
              </a:tblGrid>
              <a:tr h="370840">
                <a:tc gridSpan="4">
                  <a:txBody>
                    <a:bodyPr/>
                    <a:lstStyle/>
                    <a:p>
                      <a:r>
                        <a:rPr lang="en-US" sz="1300" dirty="0"/>
                        <a:t>Linear regression (7 species)</a:t>
                      </a:r>
                    </a:p>
                  </a:txBody>
                  <a:tcPr/>
                </a:tc>
                <a:tc hMerge="1">
                  <a:txBody>
                    <a:bodyPr/>
                    <a:lstStyle/>
                    <a:p>
                      <a:r>
                        <a:rPr lang="en-US" dirty="0"/>
                        <a:t>Correlation analysis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49504702"/>
                  </a:ext>
                </a:extLst>
              </a:tr>
              <a:tr h="370840">
                <a:tc>
                  <a:txBody>
                    <a:bodyPr/>
                    <a:lstStyle/>
                    <a:p>
                      <a:r>
                        <a:rPr lang="en-US" sz="1300" dirty="0"/>
                        <a:t>X</a:t>
                      </a:r>
                    </a:p>
                  </a:txBody>
                  <a:tcPr/>
                </a:tc>
                <a:tc>
                  <a:txBody>
                    <a:bodyPr/>
                    <a:lstStyle/>
                    <a:p>
                      <a:r>
                        <a:rPr lang="en-US" sz="1300" dirty="0"/>
                        <a:t>Y</a:t>
                      </a:r>
                    </a:p>
                  </a:txBody>
                  <a:tcPr/>
                </a:tc>
                <a:tc>
                  <a:txBody>
                    <a:bodyPr/>
                    <a:lstStyle/>
                    <a:p>
                      <a:r>
                        <a:rPr lang="en-US" sz="1300" dirty="0"/>
                        <a:t>Coef.</a:t>
                      </a:r>
                    </a:p>
                  </a:txBody>
                  <a:tcPr/>
                </a:tc>
                <a:tc>
                  <a:txBody>
                    <a:bodyPr/>
                    <a:lstStyle/>
                    <a:p>
                      <a:r>
                        <a:rPr lang="en-US" sz="1300" dirty="0"/>
                        <a:t>P value</a:t>
                      </a:r>
                    </a:p>
                  </a:txBody>
                  <a:tcPr/>
                </a:tc>
                <a:extLst>
                  <a:ext uri="{0D108BD9-81ED-4DB2-BD59-A6C34878D82A}">
                    <a16:rowId xmlns:a16="http://schemas.microsoft.com/office/drawing/2014/main" val="3453123836"/>
                  </a:ext>
                </a:extLst>
              </a:tr>
              <a:tr h="370840">
                <a:tc>
                  <a:txBody>
                    <a:bodyPr/>
                    <a:lstStyle/>
                    <a:p>
                      <a:r>
                        <a:rPr lang="en-US" sz="1300" dirty="0" err="1"/>
                        <a:t>RTmax</a:t>
                      </a:r>
                      <a:endParaRPr lang="en-US" sz="1300" dirty="0"/>
                    </a:p>
                  </a:txBody>
                  <a:tcPr/>
                </a:tc>
                <a:tc>
                  <a:txBody>
                    <a:bodyPr/>
                    <a:lstStyle/>
                    <a:p>
                      <a:r>
                        <a:rPr lang="en-US" sz="1300" dirty="0"/>
                        <a:t>altitude index</a:t>
                      </a:r>
                    </a:p>
                  </a:txBody>
                  <a:tcPr/>
                </a:tc>
                <a:tc>
                  <a:txBody>
                    <a:bodyPr/>
                    <a:lstStyle/>
                    <a:p>
                      <a:r>
                        <a:rPr lang="en-US" sz="1300" dirty="0"/>
                        <a:t>-2.52</a:t>
                      </a:r>
                    </a:p>
                  </a:txBody>
                  <a:tcPr/>
                </a:tc>
                <a:tc>
                  <a:txBody>
                    <a:bodyPr/>
                    <a:lstStyle/>
                    <a:p>
                      <a:r>
                        <a:rPr lang="en-US" sz="1300" b="1" dirty="0"/>
                        <a:t>0.0013</a:t>
                      </a:r>
                    </a:p>
                  </a:txBody>
                  <a:tcPr/>
                </a:tc>
                <a:extLst>
                  <a:ext uri="{0D108BD9-81ED-4DB2-BD59-A6C34878D82A}">
                    <a16:rowId xmlns:a16="http://schemas.microsoft.com/office/drawing/2014/main" val="1256699522"/>
                  </a:ext>
                </a:extLst>
              </a:tr>
              <a:tr h="370840">
                <a:tc>
                  <a:txBody>
                    <a:bodyPr/>
                    <a:lstStyle/>
                    <a:p>
                      <a:r>
                        <a:rPr lang="en-US" sz="1300" dirty="0"/>
                        <a:t>Fecundity at 29C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altitude index</a:t>
                      </a:r>
                    </a:p>
                  </a:txBody>
                  <a:tcPr/>
                </a:tc>
                <a:tc>
                  <a:txBody>
                    <a:bodyPr/>
                    <a:lstStyle/>
                    <a:p>
                      <a:r>
                        <a:rPr lang="en-US" sz="1300" dirty="0"/>
                        <a:t>-5.09</a:t>
                      </a:r>
                    </a:p>
                  </a:txBody>
                  <a:tcPr/>
                </a:tc>
                <a:tc>
                  <a:txBody>
                    <a:bodyPr/>
                    <a:lstStyle/>
                    <a:p>
                      <a:r>
                        <a:rPr lang="en-US" sz="1300" b="1" dirty="0"/>
                        <a:t>&lt;0.0001</a:t>
                      </a:r>
                    </a:p>
                  </a:txBody>
                  <a:tcPr/>
                </a:tc>
                <a:extLst>
                  <a:ext uri="{0D108BD9-81ED-4DB2-BD59-A6C34878D82A}">
                    <a16:rowId xmlns:a16="http://schemas.microsoft.com/office/drawing/2014/main" val="4043180373"/>
                  </a:ext>
                </a:extLst>
              </a:tr>
              <a:tr h="502920">
                <a:tc>
                  <a:txBody>
                    <a:bodyPr/>
                    <a:lstStyle/>
                    <a:p>
                      <a:r>
                        <a:rPr lang="en-US" sz="1300" dirty="0"/>
                        <a:t>Recovered fecundity after 29C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altitude index</a:t>
                      </a:r>
                    </a:p>
                  </a:txBody>
                  <a:tcPr/>
                </a:tc>
                <a:tc>
                  <a:txBody>
                    <a:bodyPr/>
                    <a:lstStyle/>
                    <a:p>
                      <a:r>
                        <a:rPr lang="en-US" sz="1300" dirty="0"/>
                        <a:t>4.44</a:t>
                      </a:r>
                    </a:p>
                  </a:txBody>
                  <a:tcPr/>
                </a:tc>
                <a:tc>
                  <a:txBody>
                    <a:bodyPr/>
                    <a:lstStyle/>
                    <a:p>
                      <a:r>
                        <a:rPr lang="en-US" sz="1300" dirty="0"/>
                        <a:t>0.14</a:t>
                      </a:r>
                    </a:p>
                  </a:txBody>
                  <a:tcPr/>
                </a:tc>
                <a:extLst>
                  <a:ext uri="{0D108BD9-81ED-4DB2-BD59-A6C34878D82A}">
                    <a16:rowId xmlns:a16="http://schemas.microsoft.com/office/drawing/2014/main" val="2279154350"/>
                  </a:ext>
                </a:extLst>
              </a:tr>
              <a:tr h="502920">
                <a:tc>
                  <a:txBody>
                    <a:bodyPr/>
                    <a:lstStyle/>
                    <a:p>
                      <a:r>
                        <a:rPr lang="en-US" sz="1300" dirty="0"/>
                        <a:t>Knockdown time at 40C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altitude index</a:t>
                      </a:r>
                    </a:p>
                  </a:txBody>
                  <a:tcPr/>
                </a:tc>
                <a:tc>
                  <a:txBody>
                    <a:bodyPr/>
                    <a:lstStyle/>
                    <a:p>
                      <a:r>
                        <a:rPr lang="en-US" sz="1300" dirty="0"/>
                        <a:t>-9.1</a:t>
                      </a:r>
                    </a:p>
                    <a:p>
                      <a:r>
                        <a:rPr lang="en-US" sz="1300" dirty="0"/>
                        <a:t>-5.4</a:t>
                      </a:r>
                    </a:p>
                  </a:txBody>
                  <a:tcPr/>
                </a:tc>
                <a:tc>
                  <a:txBody>
                    <a:bodyPr/>
                    <a:lstStyle/>
                    <a:p>
                      <a:r>
                        <a:rPr lang="en-US" sz="1300" b="1" dirty="0"/>
                        <a:t>0.0013</a:t>
                      </a:r>
                      <a:r>
                        <a:rPr lang="en-US" sz="1300" dirty="0"/>
                        <a:t> (M)</a:t>
                      </a:r>
                    </a:p>
                    <a:p>
                      <a:r>
                        <a:rPr lang="en-US" sz="1300" dirty="0"/>
                        <a:t>0.056 (F)</a:t>
                      </a:r>
                    </a:p>
                  </a:txBody>
                  <a:tcPr/>
                </a:tc>
                <a:extLst>
                  <a:ext uri="{0D108BD9-81ED-4DB2-BD59-A6C34878D82A}">
                    <a16:rowId xmlns:a16="http://schemas.microsoft.com/office/drawing/2014/main" val="2319179804"/>
                  </a:ext>
                </a:extLst>
              </a:tr>
            </a:tbl>
          </a:graphicData>
        </a:graphic>
      </p:graphicFrame>
      <p:pic>
        <p:nvPicPr>
          <p:cNvPr id="12" name="Picture 11" descr="Chart&#10;&#10;Description automatically generated">
            <a:extLst>
              <a:ext uri="{FF2B5EF4-FFF2-40B4-BE49-F238E27FC236}">
                <a16:creationId xmlns:a16="http://schemas.microsoft.com/office/drawing/2014/main" id="{A5A3649B-3F30-3F4C-9258-F2BE67B807A9}"/>
              </a:ext>
            </a:extLst>
          </p:cNvPr>
          <p:cNvPicPr>
            <a:picLocks noChangeAspect="1"/>
          </p:cNvPicPr>
          <p:nvPr/>
        </p:nvPicPr>
        <p:blipFill rotWithShape="1">
          <a:blip r:embed="rId4"/>
          <a:srcRect l="33825" t="429" r="32873" b="1235"/>
          <a:stretch/>
        </p:blipFill>
        <p:spPr>
          <a:xfrm>
            <a:off x="1" y="4224687"/>
            <a:ext cx="2455257" cy="2316844"/>
          </a:xfrm>
          <a:prstGeom prst="rect">
            <a:avLst/>
          </a:prstGeom>
        </p:spPr>
      </p:pic>
    </p:spTree>
    <p:extLst>
      <p:ext uri="{BB962C8B-B14F-4D97-AF65-F5344CB8AC3E}">
        <p14:creationId xmlns:p14="http://schemas.microsoft.com/office/powerpoint/2010/main" val="1495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A7D072-7A87-7A4B-AE94-22FB213D6DD3}"/>
              </a:ext>
            </a:extLst>
          </p:cNvPr>
          <p:cNvSpPr txBox="1"/>
          <p:nvPr/>
        </p:nvSpPr>
        <p:spPr>
          <a:xfrm>
            <a:off x="389469" y="249147"/>
            <a:ext cx="11053919" cy="584775"/>
          </a:xfrm>
          <a:prstGeom prst="rect">
            <a:avLst/>
          </a:prstGeom>
          <a:noFill/>
        </p:spPr>
        <p:txBody>
          <a:bodyPr wrap="square" rtlCol="0">
            <a:spAutoFit/>
          </a:bodyPr>
          <a:lstStyle/>
          <a:p>
            <a:r>
              <a:rPr lang="en-US" sz="3200" dirty="0"/>
              <a:t>Are upland-biased species more cold-tolerant?</a:t>
            </a:r>
          </a:p>
        </p:txBody>
      </p:sp>
      <p:sp>
        <p:nvSpPr>
          <p:cNvPr id="11" name="TextBox 10">
            <a:extLst>
              <a:ext uri="{FF2B5EF4-FFF2-40B4-BE49-F238E27FC236}">
                <a16:creationId xmlns:a16="http://schemas.microsoft.com/office/drawing/2014/main" id="{5163D995-879F-FD41-B6CE-AC819CD0CDBE}"/>
              </a:ext>
            </a:extLst>
          </p:cNvPr>
          <p:cNvSpPr txBox="1"/>
          <p:nvPr/>
        </p:nvSpPr>
        <p:spPr>
          <a:xfrm>
            <a:off x="8581294" y="249145"/>
            <a:ext cx="787791" cy="584775"/>
          </a:xfrm>
          <a:prstGeom prst="rect">
            <a:avLst/>
          </a:prstGeom>
          <a:noFill/>
        </p:spPr>
        <p:txBody>
          <a:bodyPr wrap="square" rtlCol="0">
            <a:spAutoFit/>
          </a:bodyPr>
          <a:lstStyle/>
          <a:p>
            <a:r>
              <a:rPr lang="en-US" sz="3200" dirty="0">
                <a:solidFill>
                  <a:srgbClr val="C00000"/>
                </a:solidFill>
              </a:rPr>
              <a:t>NO</a:t>
            </a:r>
          </a:p>
        </p:txBody>
      </p:sp>
      <p:pic>
        <p:nvPicPr>
          <p:cNvPr id="7" name="Picture 6" descr="Chart, scatter chart&#10;&#10;Description automatically generated">
            <a:extLst>
              <a:ext uri="{FF2B5EF4-FFF2-40B4-BE49-F238E27FC236}">
                <a16:creationId xmlns:a16="http://schemas.microsoft.com/office/drawing/2014/main" id="{67B35CAB-8942-B140-BF0C-E88CBEB00DB2}"/>
              </a:ext>
            </a:extLst>
          </p:cNvPr>
          <p:cNvPicPr>
            <a:picLocks noChangeAspect="1"/>
          </p:cNvPicPr>
          <p:nvPr/>
        </p:nvPicPr>
        <p:blipFill>
          <a:blip r:embed="rId4"/>
          <a:stretch>
            <a:fillRect/>
          </a:stretch>
        </p:blipFill>
        <p:spPr>
          <a:xfrm>
            <a:off x="76617" y="1019124"/>
            <a:ext cx="6180947" cy="4635709"/>
          </a:xfrm>
          <a:prstGeom prst="rect">
            <a:avLst/>
          </a:prstGeom>
        </p:spPr>
      </p:pic>
      <p:sp>
        <p:nvSpPr>
          <p:cNvPr id="17" name="TextBox 16">
            <a:extLst>
              <a:ext uri="{FF2B5EF4-FFF2-40B4-BE49-F238E27FC236}">
                <a16:creationId xmlns:a16="http://schemas.microsoft.com/office/drawing/2014/main" id="{B46AF8C2-0A1A-634C-A7D5-7F3DAD563CB3}"/>
              </a:ext>
            </a:extLst>
          </p:cNvPr>
          <p:cNvSpPr txBox="1"/>
          <p:nvPr/>
        </p:nvSpPr>
        <p:spPr>
          <a:xfrm>
            <a:off x="1237133" y="1156315"/>
            <a:ext cx="3101788" cy="830997"/>
          </a:xfrm>
          <a:prstGeom prst="rect">
            <a:avLst/>
          </a:prstGeom>
          <a:noFill/>
        </p:spPr>
        <p:txBody>
          <a:bodyPr wrap="square" rtlCol="0">
            <a:spAutoFit/>
          </a:bodyPr>
          <a:lstStyle/>
          <a:p>
            <a:r>
              <a:rPr lang="en-US" sz="2400" dirty="0"/>
              <a:t>0.024 (P = 0.56)</a:t>
            </a:r>
          </a:p>
          <a:p>
            <a:r>
              <a:rPr lang="en-US" sz="2400" dirty="0"/>
              <a:t>no phylogenetic signal</a:t>
            </a:r>
          </a:p>
        </p:txBody>
      </p:sp>
      <p:graphicFrame>
        <p:nvGraphicFramePr>
          <p:cNvPr id="18" name="Table 9">
            <a:extLst>
              <a:ext uri="{FF2B5EF4-FFF2-40B4-BE49-F238E27FC236}">
                <a16:creationId xmlns:a16="http://schemas.microsoft.com/office/drawing/2014/main" id="{8E831039-B7B2-D941-852F-59E259B88DE6}"/>
              </a:ext>
            </a:extLst>
          </p:cNvPr>
          <p:cNvGraphicFramePr>
            <a:graphicFrameLocks noGrp="1"/>
          </p:cNvGraphicFramePr>
          <p:nvPr/>
        </p:nvGraphicFramePr>
        <p:xfrm>
          <a:off x="461595" y="5687304"/>
          <a:ext cx="5795968" cy="914400"/>
        </p:xfrm>
        <a:graphic>
          <a:graphicData uri="http://schemas.openxmlformats.org/drawingml/2006/table">
            <a:tbl>
              <a:tblPr firstRow="1" bandRow="1">
                <a:tableStyleId>{9D7B26C5-4107-4FEC-AEDC-1716B250A1EF}</a:tableStyleId>
              </a:tblPr>
              <a:tblGrid>
                <a:gridCol w="2726576">
                  <a:extLst>
                    <a:ext uri="{9D8B030D-6E8A-4147-A177-3AD203B41FA5}">
                      <a16:colId xmlns:a16="http://schemas.microsoft.com/office/drawing/2014/main" val="4177226480"/>
                    </a:ext>
                  </a:extLst>
                </a:gridCol>
                <a:gridCol w="985096">
                  <a:extLst>
                    <a:ext uri="{9D8B030D-6E8A-4147-A177-3AD203B41FA5}">
                      <a16:colId xmlns:a16="http://schemas.microsoft.com/office/drawing/2014/main" val="480553957"/>
                    </a:ext>
                  </a:extLst>
                </a:gridCol>
                <a:gridCol w="2084296">
                  <a:extLst>
                    <a:ext uri="{9D8B030D-6E8A-4147-A177-3AD203B41FA5}">
                      <a16:colId xmlns:a16="http://schemas.microsoft.com/office/drawing/2014/main" val="1742740921"/>
                    </a:ext>
                  </a:extLst>
                </a:gridCol>
              </a:tblGrid>
              <a:tr h="457200">
                <a:tc>
                  <a:txBody>
                    <a:bodyPr/>
                    <a:lstStyle/>
                    <a:p>
                      <a:r>
                        <a:rPr lang="en-US" sz="2400" b="0" dirty="0"/>
                        <a:t>Fecundity at 17</a:t>
                      </a:r>
                      <a:r>
                        <a:rPr lang="en-GB" sz="2400" b="0" dirty="0"/>
                        <a:t>°C</a:t>
                      </a:r>
                      <a:endParaRPr lang="en-US" sz="2400" b="0" dirty="0"/>
                    </a:p>
                  </a:txBody>
                  <a:tcPr/>
                </a:tc>
                <a:tc>
                  <a:txBody>
                    <a:bodyPr/>
                    <a:lstStyle/>
                    <a:p>
                      <a:r>
                        <a:rPr lang="en-US" sz="2400" b="0" dirty="0"/>
                        <a:t>-0.27</a:t>
                      </a:r>
                    </a:p>
                  </a:txBody>
                  <a:tcPr/>
                </a:tc>
                <a:tc>
                  <a:txBody>
                    <a:bodyPr/>
                    <a:lstStyle/>
                    <a:p>
                      <a:r>
                        <a:rPr lang="en-US" sz="2400" b="0" dirty="0"/>
                        <a:t>0.788</a:t>
                      </a:r>
                    </a:p>
                  </a:txBody>
                  <a:tcPr/>
                </a:tc>
                <a:extLst>
                  <a:ext uri="{0D108BD9-81ED-4DB2-BD59-A6C34878D82A}">
                    <a16:rowId xmlns:a16="http://schemas.microsoft.com/office/drawing/2014/main" val="4043180373"/>
                  </a:ext>
                </a:extLst>
              </a:tr>
              <a:tr h="457200">
                <a:tc>
                  <a:txBody>
                    <a:bodyPr/>
                    <a:lstStyle/>
                    <a:p>
                      <a:r>
                        <a:rPr lang="en-US" sz="2400" b="0" dirty="0"/>
                        <a:t>Recovery after 14</a:t>
                      </a:r>
                      <a:r>
                        <a:rPr lang="en-GB" sz="2400" b="0" dirty="0"/>
                        <a:t>°C</a:t>
                      </a:r>
                      <a:endParaRPr lang="en-US" sz="2400" b="0" dirty="0"/>
                    </a:p>
                  </a:txBody>
                  <a:tcPr/>
                </a:tc>
                <a:tc>
                  <a:txBody>
                    <a:bodyPr/>
                    <a:lstStyle/>
                    <a:p>
                      <a:r>
                        <a:rPr lang="en-US" sz="2400" b="0" dirty="0"/>
                        <a:t>0.054</a:t>
                      </a:r>
                    </a:p>
                  </a:txBody>
                  <a:tcPr/>
                </a:tc>
                <a:tc>
                  <a:txBody>
                    <a:bodyPr/>
                    <a:lstStyle/>
                    <a:p>
                      <a:r>
                        <a:rPr lang="en-US" sz="2400" b="0" dirty="0"/>
                        <a:t>0.105</a:t>
                      </a:r>
                    </a:p>
                  </a:txBody>
                  <a:tcPr/>
                </a:tc>
                <a:extLst>
                  <a:ext uri="{0D108BD9-81ED-4DB2-BD59-A6C34878D82A}">
                    <a16:rowId xmlns:a16="http://schemas.microsoft.com/office/drawing/2014/main" val="2279154350"/>
                  </a:ext>
                </a:extLst>
              </a:tr>
            </a:tbl>
          </a:graphicData>
        </a:graphic>
      </p:graphicFrame>
      <p:grpSp>
        <p:nvGrpSpPr>
          <p:cNvPr id="36" name="Group 35">
            <a:extLst>
              <a:ext uri="{FF2B5EF4-FFF2-40B4-BE49-F238E27FC236}">
                <a16:creationId xmlns:a16="http://schemas.microsoft.com/office/drawing/2014/main" id="{D4B22571-24AC-2140-9781-81C8FD56876D}"/>
              </a:ext>
            </a:extLst>
          </p:cNvPr>
          <p:cNvGrpSpPr/>
          <p:nvPr/>
        </p:nvGrpSpPr>
        <p:grpSpPr>
          <a:xfrm>
            <a:off x="6149787" y="1019123"/>
            <a:ext cx="5795968" cy="5795968"/>
            <a:chOff x="6149787" y="1019123"/>
            <a:chExt cx="5795968" cy="5795968"/>
          </a:xfrm>
        </p:grpSpPr>
        <p:pic>
          <p:nvPicPr>
            <p:cNvPr id="34" name="Picture 33">
              <a:extLst>
                <a:ext uri="{FF2B5EF4-FFF2-40B4-BE49-F238E27FC236}">
                  <a16:creationId xmlns:a16="http://schemas.microsoft.com/office/drawing/2014/main" id="{98535FFE-7451-284B-BE65-8660915033F0}"/>
                </a:ext>
              </a:extLst>
            </p:cNvPr>
            <p:cNvPicPr>
              <a:picLocks noChangeAspect="1"/>
            </p:cNvPicPr>
            <p:nvPr/>
          </p:nvPicPr>
          <p:blipFill>
            <a:blip r:embed="rId5"/>
            <a:srcRect/>
            <a:stretch/>
          </p:blipFill>
          <p:spPr>
            <a:xfrm>
              <a:off x="6149787" y="1019123"/>
              <a:ext cx="5795968" cy="5795968"/>
            </a:xfrm>
            <a:prstGeom prst="rect">
              <a:avLst/>
            </a:prstGeom>
          </p:spPr>
        </p:pic>
        <p:sp>
          <p:nvSpPr>
            <p:cNvPr id="35" name="TextBox 34">
              <a:extLst>
                <a:ext uri="{FF2B5EF4-FFF2-40B4-BE49-F238E27FC236}">
                  <a16:creationId xmlns:a16="http://schemas.microsoft.com/office/drawing/2014/main" id="{1DEB7A75-EEDE-7F45-95EC-976D5A154182}"/>
                </a:ext>
              </a:extLst>
            </p:cNvPr>
            <p:cNvSpPr txBox="1"/>
            <p:nvPr/>
          </p:nvSpPr>
          <p:spPr>
            <a:xfrm>
              <a:off x="6835679" y="1464238"/>
              <a:ext cx="3101788" cy="830997"/>
            </a:xfrm>
            <a:prstGeom prst="rect">
              <a:avLst/>
            </a:prstGeom>
            <a:noFill/>
          </p:spPr>
          <p:txBody>
            <a:bodyPr wrap="square" rtlCol="0">
              <a:spAutoFit/>
            </a:bodyPr>
            <a:lstStyle/>
            <a:p>
              <a:r>
                <a:rPr lang="en-US" sz="2400" dirty="0">
                  <a:solidFill>
                    <a:srgbClr val="F9746B"/>
                  </a:solidFill>
                </a:rPr>
                <a:t>male: 14.7 (P = 0.054)</a:t>
              </a:r>
            </a:p>
            <a:p>
              <a:r>
                <a:rPr lang="en-US" sz="2400" dirty="0">
                  <a:solidFill>
                    <a:schemeClr val="accent5">
                      <a:lumMod val="75000"/>
                    </a:schemeClr>
                  </a:solidFill>
                </a:rPr>
                <a:t>female: 7.9 (</a:t>
              </a:r>
              <a:r>
                <a:rPr lang="en-US" sz="2400" b="1" dirty="0">
                  <a:solidFill>
                    <a:schemeClr val="accent5">
                      <a:lumMod val="75000"/>
                    </a:schemeClr>
                  </a:solidFill>
                </a:rPr>
                <a:t>P = 0.029</a:t>
              </a:r>
              <a:r>
                <a:rPr lang="en-US" sz="2400" dirty="0">
                  <a:solidFill>
                    <a:schemeClr val="accent5">
                      <a:lumMod val="75000"/>
                    </a:schemeClr>
                  </a:solidFill>
                </a:rPr>
                <a:t>)</a:t>
              </a:r>
            </a:p>
          </p:txBody>
        </p:sp>
      </p:grpSp>
      <p:pic>
        <p:nvPicPr>
          <p:cNvPr id="37" name="Picture 2">
            <a:extLst>
              <a:ext uri="{FF2B5EF4-FFF2-40B4-BE49-F238E27FC236}">
                <a16:creationId xmlns:a16="http://schemas.microsoft.com/office/drawing/2014/main" id="{B53C9666-9C11-F24E-8107-253D8EA81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1571" y="69472"/>
            <a:ext cx="952501" cy="9525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3136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71FA1DE-C4A4-614E-9CDF-858B5C3E2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7546" y="254000"/>
            <a:ext cx="8403101" cy="635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A7D072-7A87-7A4B-AE94-22FB213D6DD3}"/>
              </a:ext>
            </a:extLst>
          </p:cNvPr>
          <p:cNvSpPr txBox="1"/>
          <p:nvPr/>
        </p:nvSpPr>
        <p:spPr>
          <a:xfrm>
            <a:off x="281354" y="254000"/>
            <a:ext cx="5814647" cy="1754326"/>
          </a:xfrm>
          <a:prstGeom prst="rect">
            <a:avLst/>
          </a:prstGeom>
          <a:noFill/>
        </p:spPr>
        <p:txBody>
          <a:bodyPr wrap="square" rtlCol="0">
            <a:spAutoFit/>
          </a:bodyPr>
          <a:lstStyle/>
          <a:p>
            <a:r>
              <a:rPr lang="en-US" sz="3600" dirty="0"/>
              <a:t>Species turnover along an environmental gradient is a widespread phenomenon</a:t>
            </a:r>
          </a:p>
        </p:txBody>
      </p:sp>
      <p:sp>
        <p:nvSpPr>
          <p:cNvPr id="11" name="TextBox 10">
            <a:extLst>
              <a:ext uri="{FF2B5EF4-FFF2-40B4-BE49-F238E27FC236}">
                <a16:creationId xmlns:a16="http://schemas.microsoft.com/office/drawing/2014/main" id="{B8C45CC1-563B-AB48-A6DC-97ADA21FBB1C}"/>
              </a:ext>
            </a:extLst>
          </p:cNvPr>
          <p:cNvSpPr txBox="1"/>
          <p:nvPr/>
        </p:nvSpPr>
        <p:spPr>
          <a:xfrm>
            <a:off x="9944100" y="6565900"/>
            <a:ext cx="2603952" cy="400110"/>
          </a:xfrm>
          <a:prstGeom prst="rect">
            <a:avLst/>
          </a:prstGeom>
          <a:noFill/>
        </p:spPr>
        <p:txBody>
          <a:bodyPr wrap="square" rtlCol="0">
            <a:spAutoFit/>
          </a:bodyPr>
          <a:lstStyle/>
          <a:p>
            <a:pPr algn="ctr"/>
            <a:r>
              <a:rPr lang="en-US" sz="2000" dirty="0"/>
              <a:t>credit: Wikipedia</a:t>
            </a:r>
          </a:p>
        </p:txBody>
      </p:sp>
    </p:spTree>
    <p:extLst>
      <p:ext uri="{BB962C8B-B14F-4D97-AF65-F5344CB8AC3E}">
        <p14:creationId xmlns:p14="http://schemas.microsoft.com/office/powerpoint/2010/main" val="416433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A7D072-7A87-7A4B-AE94-22FB213D6DD3}"/>
              </a:ext>
            </a:extLst>
          </p:cNvPr>
          <p:cNvSpPr txBox="1"/>
          <p:nvPr/>
        </p:nvSpPr>
        <p:spPr>
          <a:xfrm>
            <a:off x="389469" y="249147"/>
            <a:ext cx="11053919" cy="584775"/>
          </a:xfrm>
          <a:prstGeom prst="rect">
            <a:avLst/>
          </a:prstGeom>
          <a:noFill/>
        </p:spPr>
        <p:txBody>
          <a:bodyPr wrap="square" rtlCol="0">
            <a:spAutoFit/>
          </a:bodyPr>
          <a:lstStyle/>
          <a:p>
            <a:r>
              <a:rPr lang="en-US" sz="3200" dirty="0"/>
              <a:t>Are lowland-biased species more heat-tolerant?</a:t>
            </a:r>
          </a:p>
        </p:txBody>
      </p:sp>
      <p:pic>
        <p:nvPicPr>
          <p:cNvPr id="10" name="Picture 9" descr="Chart, box and whisker chart&#10;&#10;Description automatically generated">
            <a:extLst>
              <a:ext uri="{FF2B5EF4-FFF2-40B4-BE49-F238E27FC236}">
                <a16:creationId xmlns:a16="http://schemas.microsoft.com/office/drawing/2014/main" id="{4E4158B4-3F7A-C54F-903A-778C768F80A7}"/>
              </a:ext>
            </a:extLst>
          </p:cNvPr>
          <p:cNvPicPr>
            <a:picLocks noChangeAspect="1"/>
          </p:cNvPicPr>
          <p:nvPr/>
        </p:nvPicPr>
        <p:blipFill>
          <a:blip r:embed="rId4"/>
          <a:stretch>
            <a:fillRect/>
          </a:stretch>
        </p:blipFill>
        <p:spPr>
          <a:xfrm>
            <a:off x="281091" y="1143000"/>
            <a:ext cx="6101976" cy="4576483"/>
          </a:xfrm>
          <a:prstGeom prst="rect">
            <a:avLst/>
          </a:prstGeom>
        </p:spPr>
      </p:pic>
      <p:sp>
        <p:nvSpPr>
          <p:cNvPr id="19" name="TextBox 18">
            <a:extLst>
              <a:ext uri="{FF2B5EF4-FFF2-40B4-BE49-F238E27FC236}">
                <a16:creationId xmlns:a16="http://schemas.microsoft.com/office/drawing/2014/main" id="{8CB58398-B6C1-E54C-80C1-AAF1E8A09909}"/>
              </a:ext>
            </a:extLst>
          </p:cNvPr>
          <p:cNvSpPr txBox="1"/>
          <p:nvPr/>
        </p:nvSpPr>
        <p:spPr>
          <a:xfrm>
            <a:off x="2743201" y="1227997"/>
            <a:ext cx="3496235" cy="830997"/>
          </a:xfrm>
          <a:prstGeom prst="rect">
            <a:avLst/>
          </a:prstGeom>
          <a:noFill/>
        </p:spPr>
        <p:txBody>
          <a:bodyPr wrap="square" rtlCol="0">
            <a:spAutoFit/>
          </a:bodyPr>
          <a:lstStyle/>
          <a:p>
            <a:pPr algn="r"/>
            <a:r>
              <a:rPr lang="en-US" sz="2400" b="1" dirty="0"/>
              <a:t>coef. = -2.5 (P = 0.0013)</a:t>
            </a:r>
          </a:p>
          <a:p>
            <a:pPr algn="r"/>
            <a:r>
              <a:rPr lang="en-US" sz="2400" dirty="0"/>
              <a:t>no phylogenetic signal</a:t>
            </a:r>
          </a:p>
        </p:txBody>
      </p:sp>
      <p:graphicFrame>
        <p:nvGraphicFramePr>
          <p:cNvPr id="24" name="Table 9">
            <a:extLst>
              <a:ext uri="{FF2B5EF4-FFF2-40B4-BE49-F238E27FC236}">
                <a16:creationId xmlns:a16="http://schemas.microsoft.com/office/drawing/2014/main" id="{9656963E-4241-0240-A1B6-0DD52AC1B2C6}"/>
              </a:ext>
            </a:extLst>
          </p:cNvPr>
          <p:cNvGraphicFramePr>
            <a:graphicFrameLocks noGrp="1"/>
          </p:cNvGraphicFramePr>
          <p:nvPr/>
        </p:nvGraphicFramePr>
        <p:xfrm>
          <a:off x="587099" y="5804479"/>
          <a:ext cx="5795968" cy="914400"/>
        </p:xfrm>
        <a:graphic>
          <a:graphicData uri="http://schemas.openxmlformats.org/drawingml/2006/table">
            <a:tbl>
              <a:tblPr firstRow="1" bandRow="1">
                <a:tableStyleId>{9D7B26C5-4107-4FEC-AEDC-1716B250A1EF}</a:tableStyleId>
              </a:tblPr>
              <a:tblGrid>
                <a:gridCol w="2726576">
                  <a:extLst>
                    <a:ext uri="{9D8B030D-6E8A-4147-A177-3AD203B41FA5}">
                      <a16:colId xmlns:a16="http://schemas.microsoft.com/office/drawing/2014/main" val="4177226480"/>
                    </a:ext>
                  </a:extLst>
                </a:gridCol>
                <a:gridCol w="985096">
                  <a:extLst>
                    <a:ext uri="{9D8B030D-6E8A-4147-A177-3AD203B41FA5}">
                      <a16:colId xmlns:a16="http://schemas.microsoft.com/office/drawing/2014/main" val="480553957"/>
                    </a:ext>
                  </a:extLst>
                </a:gridCol>
                <a:gridCol w="2084296">
                  <a:extLst>
                    <a:ext uri="{9D8B030D-6E8A-4147-A177-3AD203B41FA5}">
                      <a16:colId xmlns:a16="http://schemas.microsoft.com/office/drawing/2014/main" val="1742740921"/>
                    </a:ext>
                  </a:extLst>
                </a:gridCol>
              </a:tblGrid>
              <a:tr h="457200">
                <a:tc>
                  <a:txBody>
                    <a:bodyPr/>
                    <a:lstStyle/>
                    <a:p>
                      <a:r>
                        <a:rPr lang="en-US" sz="2400" b="0" dirty="0"/>
                        <a:t>Fecundity at 29C</a:t>
                      </a:r>
                    </a:p>
                  </a:txBody>
                  <a:tcPr/>
                </a:tc>
                <a:tc>
                  <a:txBody>
                    <a:bodyPr/>
                    <a:lstStyle/>
                    <a:p>
                      <a:r>
                        <a:rPr lang="en-US" sz="2400" dirty="0"/>
                        <a:t>-5.09</a:t>
                      </a:r>
                    </a:p>
                  </a:txBody>
                  <a:tcPr/>
                </a:tc>
                <a:tc>
                  <a:txBody>
                    <a:bodyPr/>
                    <a:lstStyle/>
                    <a:p>
                      <a:r>
                        <a:rPr lang="en-US" sz="2400" b="1" dirty="0"/>
                        <a:t>P &lt;0.0001</a:t>
                      </a:r>
                    </a:p>
                  </a:txBody>
                  <a:tcPr/>
                </a:tc>
                <a:extLst>
                  <a:ext uri="{0D108BD9-81ED-4DB2-BD59-A6C34878D82A}">
                    <a16:rowId xmlns:a16="http://schemas.microsoft.com/office/drawing/2014/main" val="4043180373"/>
                  </a:ext>
                </a:extLst>
              </a:tr>
              <a:tr h="457200">
                <a:tc>
                  <a:txBody>
                    <a:bodyPr/>
                    <a:lstStyle/>
                    <a:p>
                      <a:r>
                        <a:rPr lang="en-US" sz="2400" dirty="0"/>
                        <a:t>Recovery after 29C</a:t>
                      </a:r>
                    </a:p>
                  </a:txBody>
                  <a:tcPr/>
                </a:tc>
                <a:tc>
                  <a:txBody>
                    <a:bodyPr/>
                    <a:lstStyle/>
                    <a:p>
                      <a:r>
                        <a:rPr lang="en-US" sz="2400" dirty="0"/>
                        <a:t>-7.1</a:t>
                      </a:r>
                    </a:p>
                  </a:txBody>
                  <a:tcPr/>
                </a:tc>
                <a:tc>
                  <a:txBody>
                    <a:bodyPr/>
                    <a:lstStyle/>
                    <a:p>
                      <a:r>
                        <a:rPr lang="en-US" sz="2400" dirty="0"/>
                        <a:t>P = 0.13</a:t>
                      </a:r>
                    </a:p>
                  </a:txBody>
                  <a:tcPr/>
                </a:tc>
                <a:extLst>
                  <a:ext uri="{0D108BD9-81ED-4DB2-BD59-A6C34878D82A}">
                    <a16:rowId xmlns:a16="http://schemas.microsoft.com/office/drawing/2014/main" val="2279154350"/>
                  </a:ext>
                </a:extLst>
              </a:tr>
            </a:tbl>
          </a:graphicData>
        </a:graphic>
      </p:graphicFrame>
      <p:grpSp>
        <p:nvGrpSpPr>
          <p:cNvPr id="30" name="Group 29">
            <a:extLst>
              <a:ext uri="{FF2B5EF4-FFF2-40B4-BE49-F238E27FC236}">
                <a16:creationId xmlns:a16="http://schemas.microsoft.com/office/drawing/2014/main" id="{3EB75DED-7A87-654A-9EDD-A099CC9A5C5C}"/>
              </a:ext>
            </a:extLst>
          </p:cNvPr>
          <p:cNvGrpSpPr/>
          <p:nvPr/>
        </p:nvGrpSpPr>
        <p:grpSpPr>
          <a:xfrm>
            <a:off x="6293422" y="1142938"/>
            <a:ext cx="5715063" cy="5715063"/>
            <a:chOff x="6293422" y="1142938"/>
            <a:chExt cx="5715062" cy="5715062"/>
          </a:xfrm>
        </p:grpSpPr>
        <p:pic>
          <p:nvPicPr>
            <p:cNvPr id="27" name="Picture 26">
              <a:extLst>
                <a:ext uri="{FF2B5EF4-FFF2-40B4-BE49-F238E27FC236}">
                  <a16:creationId xmlns:a16="http://schemas.microsoft.com/office/drawing/2014/main" id="{C355248A-4DD5-8F44-9466-0FEFF3072CB7}"/>
                </a:ext>
              </a:extLst>
            </p:cNvPr>
            <p:cNvPicPr>
              <a:picLocks noChangeAspect="1"/>
            </p:cNvPicPr>
            <p:nvPr/>
          </p:nvPicPr>
          <p:blipFill>
            <a:blip r:embed="rId5"/>
            <a:srcRect/>
            <a:stretch/>
          </p:blipFill>
          <p:spPr>
            <a:xfrm>
              <a:off x="6293422" y="1142938"/>
              <a:ext cx="5715062" cy="5715062"/>
            </a:xfrm>
            <a:prstGeom prst="rect">
              <a:avLst/>
            </a:prstGeom>
          </p:spPr>
        </p:pic>
        <p:sp>
          <p:nvSpPr>
            <p:cNvPr id="28" name="TextBox 27">
              <a:extLst>
                <a:ext uri="{FF2B5EF4-FFF2-40B4-BE49-F238E27FC236}">
                  <a16:creationId xmlns:a16="http://schemas.microsoft.com/office/drawing/2014/main" id="{7036CD83-4300-7A44-9A2F-6D84EE3A06FF}"/>
                </a:ext>
              </a:extLst>
            </p:cNvPr>
            <p:cNvSpPr txBox="1"/>
            <p:nvPr/>
          </p:nvSpPr>
          <p:spPr>
            <a:xfrm>
              <a:off x="6907397" y="1500097"/>
              <a:ext cx="3101788" cy="830997"/>
            </a:xfrm>
            <a:prstGeom prst="rect">
              <a:avLst/>
            </a:prstGeom>
            <a:noFill/>
          </p:spPr>
          <p:txBody>
            <a:bodyPr wrap="square" rtlCol="0">
              <a:spAutoFit/>
            </a:bodyPr>
            <a:lstStyle/>
            <a:p>
              <a:r>
                <a:rPr lang="en-US" sz="2400" dirty="0">
                  <a:solidFill>
                    <a:srgbClr val="F9746B"/>
                  </a:solidFill>
                </a:rPr>
                <a:t>male: -9.1 (</a:t>
              </a:r>
              <a:r>
                <a:rPr lang="en-US" sz="2400" b="1" dirty="0">
                  <a:solidFill>
                    <a:srgbClr val="F9746B"/>
                  </a:solidFill>
                </a:rPr>
                <a:t>P = 0.001</a:t>
              </a:r>
              <a:r>
                <a:rPr lang="en-US" sz="2400" dirty="0">
                  <a:solidFill>
                    <a:srgbClr val="F9746B"/>
                  </a:solidFill>
                </a:rPr>
                <a:t>)</a:t>
              </a:r>
            </a:p>
            <a:p>
              <a:r>
                <a:rPr lang="en-US" sz="2400" dirty="0">
                  <a:solidFill>
                    <a:schemeClr val="accent5">
                      <a:lumMod val="75000"/>
                    </a:schemeClr>
                  </a:solidFill>
                </a:rPr>
                <a:t>female: -5.4 (P = 0.056)</a:t>
              </a:r>
            </a:p>
          </p:txBody>
        </p:sp>
      </p:grpSp>
      <p:sp>
        <p:nvSpPr>
          <p:cNvPr id="31" name="TextBox 30">
            <a:extLst>
              <a:ext uri="{FF2B5EF4-FFF2-40B4-BE49-F238E27FC236}">
                <a16:creationId xmlns:a16="http://schemas.microsoft.com/office/drawing/2014/main" id="{9651593D-CAE0-F14D-AF18-FAA360C6F4B7}"/>
              </a:ext>
            </a:extLst>
          </p:cNvPr>
          <p:cNvSpPr txBox="1"/>
          <p:nvPr/>
        </p:nvSpPr>
        <p:spPr>
          <a:xfrm>
            <a:off x="8581294" y="249145"/>
            <a:ext cx="787791" cy="584775"/>
          </a:xfrm>
          <a:prstGeom prst="rect">
            <a:avLst/>
          </a:prstGeom>
          <a:noFill/>
        </p:spPr>
        <p:txBody>
          <a:bodyPr wrap="square" rtlCol="0">
            <a:spAutoFit/>
          </a:bodyPr>
          <a:lstStyle/>
          <a:p>
            <a:r>
              <a:rPr lang="en-US" sz="3200" dirty="0">
                <a:solidFill>
                  <a:srgbClr val="C00000"/>
                </a:solidFill>
              </a:rPr>
              <a:t>Yes</a:t>
            </a:r>
          </a:p>
        </p:txBody>
      </p:sp>
      <p:pic>
        <p:nvPicPr>
          <p:cNvPr id="32" name="Picture 2">
            <a:extLst>
              <a:ext uri="{FF2B5EF4-FFF2-40B4-BE49-F238E27FC236}">
                <a16:creationId xmlns:a16="http://schemas.microsoft.com/office/drawing/2014/main" id="{8A256FB9-9B94-0146-B573-B92652937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1571" y="69472"/>
            <a:ext cx="952501" cy="9525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6860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A7D072-7A87-7A4B-AE94-22FB213D6DD3}"/>
              </a:ext>
            </a:extLst>
          </p:cNvPr>
          <p:cNvSpPr txBox="1"/>
          <p:nvPr/>
        </p:nvSpPr>
        <p:spPr>
          <a:xfrm>
            <a:off x="256528" y="1153572"/>
            <a:ext cx="3200400" cy="4461163"/>
          </a:xfrm>
          <a:prstGeom prst="rect">
            <a:avLst/>
          </a:prstGeom>
          <a:noFill/>
        </p:spPr>
        <p:txBody>
          <a:bodyPr vert="horz" lIns="91440" tIns="45720" rIns="91440" bIns="45720" rtlCol="0" anchor="ctr">
            <a:normAutofit/>
          </a:bodyPr>
          <a:lstStyle/>
          <a:p>
            <a:pPr>
              <a:lnSpc>
                <a:spcPct val="90000"/>
              </a:lnSpc>
              <a:spcBef>
                <a:spcPct val="0"/>
              </a:spcBef>
              <a:spcAft>
                <a:spcPts val="600"/>
              </a:spcAft>
            </a:pPr>
            <a:endParaRPr lang="en-US" sz="3700" dirty="0">
              <a:solidFill>
                <a:srgbClr val="FFFFFF"/>
              </a:solidFill>
              <a:latin typeface="+mj-lt"/>
              <a:ea typeface="+mj-ea"/>
              <a:cs typeface="+mj-cs"/>
            </a:endParaRPr>
          </a:p>
        </p:txBody>
      </p:sp>
      <p:sp>
        <p:nvSpPr>
          <p:cNvPr id="7" name="TextBox 6">
            <a:extLst>
              <a:ext uri="{FF2B5EF4-FFF2-40B4-BE49-F238E27FC236}">
                <a16:creationId xmlns:a16="http://schemas.microsoft.com/office/drawing/2014/main" id="{A3E84DCA-EDC8-BF4F-BB3C-BD653C585031}"/>
              </a:ext>
            </a:extLst>
          </p:cNvPr>
          <p:cNvSpPr txBox="1"/>
          <p:nvPr/>
        </p:nvSpPr>
        <p:spPr>
          <a:xfrm>
            <a:off x="-17852" y="2191424"/>
            <a:ext cx="3609107" cy="2123658"/>
          </a:xfrm>
          <a:prstGeom prst="rect">
            <a:avLst/>
          </a:prstGeom>
          <a:solidFill>
            <a:schemeClr val="accent2"/>
          </a:solidFill>
        </p:spPr>
        <p:txBody>
          <a:bodyPr wrap="square" rtlCol="0">
            <a:spAutoFit/>
          </a:bodyPr>
          <a:lstStyle/>
          <a:p>
            <a:r>
              <a:rPr lang="en-US" sz="4400" dirty="0"/>
              <a:t>From Thermal Traits to Distribution</a:t>
            </a:r>
          </a:p>
        </p:txBody>
      </p:sp>
      <p:sp>
        <p:nvSpPr>
          <p:cNvPr id="5" name="Triangle 4">
            <a:extLst>
              <a:ext uri="{FF2B5EF4-FFF2-40B4-BE49-F238E27FC236}">
                <a16:creationId xmlns:a16="http://schemas.microsoft.com/office/drawing/2014/main" id="{22CCC021-0870-AD4F-93FE-D351C7DD5CA5}"/>
              </a:ext>
            </a:extLst>
          </p:cNvPr>
          <p:cNvSpPr/>
          <p:nvPr/>
        </p:nvSpPr>
        <p:spPr>
          <a:xfrm>
            <a:off x="8378615" y="-35859"/>
            <a:ext cx="3854823" cy="6947648"/>
          </a:xfrm>
          <a:custGeom>
            <a:avLst/>
            <a:gdLst>
              <a:gd name="connsiteX0" fmla="*/ 0 w 3675530"/>
              <a:gd name="connsiteY0" fmla="*/ 6858000 h 6858000"/>
              <a:gd name="connsiteX1" fmla="*/ 1837765 w 3675530"/>
              <a:gd name="connsiteY1" fmla="*/ 0 h 6858000"/>
              <a:gd name="connsiteX2" fmla="*/ 3675530 w 3675530"/>
              <a:gd name="connsiteY2" fmla="*/ 6858000 h 6858000"/>
              <a:gd name="connsiteX3" fmla="*/ 0 w 3675530"/>
              <a:gd name="connsiteY3" fmla="*/ 6858000 h 6858000"/>
              <a:gd name="connsiteX0" fmla="*/ 0 w 2133600"/>
              <a:gd name="connsiteY0" fmla="*/ 6858000 h 6858000"/>
              <a:gd name="connsiteX1" fmla="*/ 1837765 w 2133600"/>
              <a:gd name="connsiteY1" fmla="*/ 0 h 6858000"/>
              <a:gd name="connsiteX2" fmla="*/ 2133600 w 2133600"/>
              <a:gd name="connsiteY2" fmla="*/ 6840071 h 6858000"/>
              <a:gd name="connsiteX3" fmla="*/ 0 w 2133600"/>
              <a:gd name="connsiteY3" fmla="*/ 6858000 h 6858000"/>
              <a:gd name="connsiteX0" fmla="*/ 0 w 2133600"/>
              <a:gd name="connsiteY0" fmla="*/ 6893859 h 6893859"/>
              <a:gd name="connsiteX1" fmla="*/ 2124636 w 2133600"/>
              <a:gd name="connsiteY1" fmla="*/ 0 h 6893859"/>
              <a:gd name="connsiteX2" fmla="*/ 2133600 w 2133600"/>
              <a:gd name="connsiteY2" fmla="*/ 6875930 h 6893859"/>
              <a:gd name="connsiteX3" fmla="*/ 0 w 2133600"/>
              <a:gd name="connsiteY3" fmla="*/ 6893859 h 6893859"/>
              <a:gd name="connsiteX0" fmla="*/ 0 w 3836894"/>
              <a:gd name="connsiteY0" fmla="*/ 6929718 h 6929718"/>
              <a:gd name="connsiteX1" fmla="*/ 3827930 w 3836894"/>
              <a:gd name="connsiteY1" fmla="*/ 0 h 6929718"/>
              <a:gd name="connsiteX2" fmla="*/ 3836894 w 3836894"/>
              <a:gd name="connsiteY2" fmla="*/ 6875930 h 6929718"/>
              <a:gd name="connsiteX3" fmla="*/ 0 w 3836894"/>
              <a:gd name="connsiteY3" fmla="*/ 6929718 h 6929718"/>
              <a:gd name="connsiteX0" fmla="*/ 0 w 3854823"/>
              <a:gd name="connsiteY0" fmla="*/ 6929718 h 6947648"/>
              <a:gd name="connsiteX1" fmla="*/ 3827930 w 3854823"/>
              <a:gd name="connsiteY1" fmla="*/ 0 h 6947648"/>
              <a:gd name="connsiteX2" fmla="*/ 3854823 w 3854823"/>
              <a:gd name="connsiteY2" fmla="*/ 6947648 h 6947648"/>
              <a:gd name="connsiteX3" fmla="*/ 0 w 3854823"/>
              <a:gd name="connsiteY3" fmla="*/ 6929718 h 6947648"/>
            </a:gdLst>
            <a:ahLst/>
            <a:cxnLst>
              <a:cxn ang="0">
                <a:pos x="connsiteX0" y="connsiteY0"/>
              </a:cxn>
              <a:cxn ang="0">
                <a:pos x="connsiteX1" y="connsiteY1"/>
              </a:cxn>
              <a:cxn ang="0">
                <a:pos x="connsiteX2" y="connsiteY2"/>
              </a:cxn>
              <a:cxn ang="0">
                <a:pos x="connsiteX3" y="connsiteY3"/>
              </a:cxn>
            </a:cxnLst>
            <a:rect l="l" t="t" r="r" b="b"/>
            <a:pathLst>
              <a:path w="3854823" h="6947648">
                <a:moveTo>
                  <a:pt x="0" y="6929718"/>
                </a:moveTo>
                <a:lnTo>
                  <a:pt x="3827930" y="0"/>
                </a:lnTo>
                <a:lnTo>
                  <a:pt x="3854823" y="6947648"/>
                </a:lnTo>
                <a:lnTo>
                  <a:pt x="0" y="6929718"/>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ium 9">
            <a:extLst>
              <a:ext uri="{FF2B5EF4-FFF2-40B4-BE49-F238E27FC236}">
                <a16:creationId xmlns:a16="http://schemas.microsoft.com/office/drawing/2014/main" id="{8DB1F2DA-E876-DE4F-A34D-857605E04948}"/>
              </a:ext>
            </a:extLst>
          </p:cNvPr>
          <p:cNvSpPr/>
          <p:nvPr/>
        </p:nvSpPr>
        <p:spPr>
          <a:xfrm>
            <a:off x="8378613" y="5002307"/>
            <a:ext cx="3890683" cy="1954307"/>
          </a:xfrm>
          <a:custGeom>
            <a:avLst/>
            <a:gdLst>
              <a:gd name="connsiteX0" fmla="*/ 0 w 2994212"/>
              <a:gd name="connsiteY0" fmla="*/ 1308847 h 1308847"/>
              <a:gd name="connsiteX1" fmla="*/ 327212 w 2994212"/>
              <a:gd name="connsiteY1" fmla="*/ 0 h 1308847"/>
              <a:gd name="connsiteX2" fmla="*/ 2667000 w 2994212"/>
              <a:gd name="connsiteY2" fmla="*/ 0 h 1308847"/>
              <a:gd name="connsiteX3" fmla="*/ 2994212 w 2994212"/>
              <a:gd name="connsiteY3" fmla="*/ 1308847 h 1308847"/>
              <a:gd name="connsiteX4" fmla="*/ 0 w 2994212"/>
              <a:gd name="connsiteY4" fmla="*/ 1308847 h 1308847"/>
              <a:gd name="connsiteX0" fmla="*/ 0 w 3908612"/>
              <a:gd name="connsiteY0" fmla="*/ 1308847 h 1308847"/>
              <a:gd name="connsiteX1" fmla="*/ 327212 w 3908612"/>
              <a:gd name="connsiteY1" fmla="*/ 0 h 1308847"/>
              <a:gd name="connsiteX2" fmla="*/ 2667000 w 3908612"/>
              <a:gd name="connsiteY2" fmla="*/ 0 h 1308847"/>
              <a:gd name="connsiteX3" fmla="*/ 3908612 w 3908612"/>
              <a:gd name="connsiteY3" fmla="*/ 1255059 h 1308847"/>
              <a:gd name="connsiteX4" fmla="*/ 0 w 3908612"/>
              <a:gd name="connsiteY4" fmla="*/ 1308847 h 1308847"/>
              <a:gd name="connsiteX0" fmla="*/ 0 w 3908612"/>
              <a:gd name="connsiteY0" fmla="*/ 1308847 h 1308847"/>
              <a:gd name="connsiteX1" fmla="*/ 327212 w 3908612"/>
              <a:gd name="connsiteY1" fmla="*/ 0 h 1308847"/>
              <a:gd name="connsiteX2" fmla="*/ 2667000 w 3908612"/>
              <a:gd name="connsiteY2" fmla="*/ 0 h 1308847"/>
              <a:gd name="connsiteX3" fmla="*/ 3908612 w 3908612"/>
              <a:gd name="connsiteY3" fmla="*/ 1272988 h 1308847"/>
              <a:gd name="connsiteX4" fmla="*/ 0 w 3908612"/>
              <a:gd name="connsiteY4" fmla="*/ 1308847 h 1308847"/>
              <a:gd name="connsiteX0" fmla="*/ 0 w 3908612"/>
              <a:gd name="connsiteY0" fmla="*/ 1308847 h 1308847"/>
              <a:gd name="connsiteX1" fmla="*/ 327212 w 3908612"/>
              <a:gd name="connsiteY1" fmla="*/ 0 h 1308847"/>
              <a:gd name="connsiteX2" fmla="*/ 3850341 w 3908612"/>
              <a:gd name="connsiteY2" fmla="*/ 35859 h 1308847"/>
              <a:gd name="connsiteX3" fmla="*/ 3908612 w 3908612"/>
              <a:gd name="connsiteY3" fmla="*/ 1272988 h 1308847"/>
              <a:gd name="connsiteX4" fmla="*/ 0 w 3908612"/>
              <a:gd name="connsiteY4" fmla="*/ 1308847 h 1308847"/>
              <a:gd name="connsiteX0" fmla="*/ 0 w 3908612"/>
              <a:gd name="connsiteY0" fmla="*/ 1685365 h 1685365"/>
              <a:gd name="connsiteX1" fmla="*/ 900953 w 3908612"/>
              <a:gd name="connsiteY1" fmla="*/ 0 h 1685365"/>
              <a:gd name="connsiteX2" fmla="*/ 3850341 w 3908612"/>
              <a:gd name="connsiteY2" fmla="*/ 412377 h 1685365"/>
              <a:gd name="connsiteX3" fmla="*/ 3908612 w 3908612"/>
              <a:gd name="connsiteY3" fmla="*/ 1649506 h 1685365"/>
              <a:gd name="connsiteX4" fmla="*/ 0 w 3908612"/>
              <a:gd name="connsiteY4" fmla="*/ 1685365 h 1685365"/>
              <a:gd name="connsiteX0" fmla="*/ 0 w 3908612"/>
              <a:gd name="connsiteY0" fmla="*/ 1685365 h 1685365"/>
              <a:gd name="connsiteX1" fmla="*/ 900953 w 3908612"/>
              <a:gd name="connsiteY1" fmla="*/ 0 h 1685365"/>
              <a:gd name="connsiteX2" fmla="*/ 3832411 w 3908612"/>
              <a:gd name="connsiteY2" fmla="*/ 71718 h 1685365"/>
              <a:gd name="connsiteX3" fmla="*/ 3908612 w 3908612"/>
              <a:gd name="connsiteY3" fmla="*/ 1649506 h 1685365"/>
              <a:gd name="connsiteX4" fmla="*/ 0 w 3908612"/>
              <a:gd name="connsiteY4" fmla="*/ 1685365 h 1685365"/>
              <a:gd name="connsiteX0" fmla="*/ 0 w 3908612"/>
              <a:gd name="connsiteY0" fmla="*/ 1649506 h 1649506"/>
              <a:gd name="connsiteX1" fmla="*/ 900953 w 3908612"/>
              <a:gd name="connsiteY1" fmla="*/ 0 h 1649506"/>
              <a:gd name="connsiteX2" fmla="*/ 3832411 w 3908612"/>
              <a:gd name="connsiteY2" fmla="*/ 71718 h 1649506"/>
              <a:gd name="connsiteX3" fmla="*/ 3908612 w 3908612"/>
              <a:gd name="connsiteY3" fmla="*/ 1649506 h 1649506"/>
              <a:gd name="connsiteX4" fmla="*/ 0 w 3908612"/>
              <a:gd name="connsiteY4" fmla="*/ 1649506 h 1649506"/>
              <a:gd name="connsiteX0" fmla="*/ 0 w 3908612"/>
              <a:gd name="connsiteY0" fmla="*/ 1775012 h 1775012"/>
              <a:gd name="connsiteX1" fmla="*/ 900953 w 3908612"/>
              <a:gd name="connsiteY1" fmla="*/ 125506 h 1775012"/>
              <a:gd name="connsiteX2" fmla="*/ 3850341 w 3908612"/>
              <a:gd name="connsiteY2" fmla="*/ 0 h 1775012"/>
              <a:gd name="connsiteX3" fmla="*/ 3908612 w 3908612"/>
              <a:gd name="connsiteY3" fmla="*/ 1775012 h 1775012"/>
              <a:gd name="connsiteX4" fmla="*/ 0 w 3908612"/>
              <a:gd name="connsiteY4" fmla="*/ 1775012 h 1775012"/>
              <a:gd name="connsiteX0" fmla="*/ 0 w 3908612"/>
              <a:gd name="connsiteY0" fmla="*/ 1810870 h 1810870"/>
              <a:gd name="connsiteX1" fmla="*/ 954742 w 3908612"/>
              <a:gd name="connsiteY1" fmla="*/ 0 h 1810870"/>
              <a:gd name="connsiteX2" fmla="*/ 3850341 w 3908612"/>
              <a:gd name="connsiteY2" fmla="*/ 35858 h 1810870"/>
              <a:gd name="connsiteX3" fmla="*/ 3908612 w 3908612"/>
              <a:gd name="connsiteY3" fmla="*/ 1810870 h 1810870"/>
              <a:gd name="connsiteX4" fmla="*/ 0 w 3908612"/>
              <a:gd name="connsiteY4" fmla="*/ 1810870 h 1810870"/>
              <a:gd name="connsiteX0" fmla="*/ 0 w 3890682"/>
              <a:gd name="connsiteY0" fmla="*/ 1810870 h 1882588"/>
              <a:gd name="connsiteX1" fmla="*/ 954742 w 3890682"/>
              <a:gd name="connsiteY1" fmla="*/ 0 h 1882588"/>
              <a:gd name="connsiteX2" fmla="*/ 3850341 w 3890682"/>
              <a:gd name="connsiteY2" fmla="*/ 35858 h 1882588"/>
              <a:gd name="connsiteX3" fmla="*/ 3890682 w 3890682"/>
              <a:gd name="connsiteY3" fmla="*/ 1882588 h 1882588"/>
              <a:gd name="connsiteX4" fmla="*/ 0 w 3890682"/>
              <a:gd name="connsiteY4" fmla="*/ 1810870 h 1882588"/>
              <a:gd name="connsiteX0" fmla="*/ 0 w 3890682"/>
              <a:gd name="connsiteY0" fmla="*/ 1882588 h 1954306"/>
              <a:gd name="connsiteX1" fmla="*/ 1044389 w 3890682"/>
              <a:gd name="connsiteY1" fmla="*/ 0 h 1954306"/>
              <a:gd name="connsiteX2" fmla="*/ 3850341 w 3890682"/>
              <a:gd name="connsiteY2" fmla="*/ 107576 h 1954306"/>
              <a:gd name="connsiteX3" fmla="*/ 3890682 w 3890682"/>
              <a:gd name="connsiteY3" fmla="*/ 1954306 h 1954306"/>
              <a:gd name="connsiteX4" fmla="*/ 0 w 3890682"/>
              <a:gd name="connsiteY4" fmla="*/ 1882588 h 1954306"/>
              <a:gd name="connsiteX0" fmla="*/ 0 w 3890682"/>
              <a:gd name="connsiteY0" fmla="*/ 1882588 h 1954306"/>
              <a:gd name="connsiteX1" fmla="*/ 1044389 w 3890682"/>
              <a:gd name="connsiteY1" fmla="*/ 0 h 1954306"/>
              <a:gd name="connsiteX2" fmla="*/ 3850341 w 3890682"/>
              <a:gd name="connsiteY2" fmla="*/ 17929 h 1954306"/>
              <a:gd name="connsiteX3" fmla="*/ 3890682 w 3890682"/>
              <a:gd name="connsiteY3" fmla="*/ 1954306 h 1954306"/>
              <a:gd name="connsiteX4" fmla="*/ 0 w 3890682"/>
              <a:gd name="connsiteY4" fmla="*/ 1882588 h 195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682" h="1954306">
                <a:moveTo>
                  <a:pt x="0" y="1882588"/>
                </a:moveTo>
                <a:lnTo>
                  <a:pt x="1044389" y="0"/>
                </a:lnTo>
                <a:lnTo>
                  <a:pt x="3850341" y="17929"/>
                </a:lnTo>
                <a:lnTo>
                  <a:pt x="3890682" y="1954306"/>
                </a:lnTo>
                <a:lnTo>
                  <a:pt x="0" y="1882588"/>
                </a:lnTo>
                <a:close/>
              </a:path>
            </a:pathLst>
          </a:custGeom>
          <a:solidFill>
            <a:srgbClr val="FDC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28732950-BAD8-5743-BBEB-D3ED373E532A}"/>
              </a:ext>
            </a:extLst>
          </p:cNvPr>
          <p:cNvSpPr/>
          <p:nvPr/>
        </p:nvSpPr>
        <p:spPr>
          <a:xfrm>
            <a:off x="10504283" y="-108003"/>
            <a:ext cx="1721223" cy="3173507"/>
          </a:xfrm>
          <a:custGeom>
            <a:avLst/>
            <a:gdLst>
              <a:gd name="connsiteX0" fmla="*/ 0 w 3048000"/>
              <a:gd name="connsiteY0" fmla="*/ 2259106 h 2259106"/>
              <a:gd name="connsiteX1" fmla="*/ 1524000 w 3048000"/>
              <a:gd name="connsiteY1" fmla="*/ 0 h 2259106"/>
              <a:gd name="connsiteX2" fmla="*/ 3048000 w 3048000"/>
              <a:gd name="connsiteY2" fmla="*/ 2259106 h 2259106"/>
              <a:gd name="connsiteX3" fmla="*/ 0 w 3048000"/>
              <a:gd name="connsiteY3" fmla="*/ 2259106 h 2259106"/>
              <a:gd name="connsiteX0" fmla="*/ 0 w 3550024"/>
              <a:gd name="connsiteY0" fmla="*/ 2259106 h 2689412"/>
              <a:gd name="connsiteX1" fmla="*/ 1524000 w 3550024"/>
              <a:gd name="connsiteY1" fmla="*/ 0 h 2689412"/>
              <a:gd name="connsiteX2" fmla="*/ 3550024 w 3550024"/>
              <a:gd name="connsiteY2" fmla="*/ 2689412 h 2689412"/>
              <a:gd name="connsiteX3" fmla="*/ 0 w 3550024"/>
              <a:gd name="connsiteY3" fmla="*/ 2259106 h 2689412"/>
              <a:gd name="connsiteX0" fmla="*/ 0 w 3550024"/>
              <a:gd name="connsiteY0" fmla="*/ 2653553 h 3083859"/>
              <a:gd name="connsiteX1" fmla="*/ 3550023 w 3550024"/>
              <a:gd name="connsiteY1" fmla="*/ 0 h 3083859"/>
              <a:gd name="connsiteX2" fmla="*/ 3550024 w 3550024"/>
              <a:gd name="connsiteY2" fmla="*/ 3083859 h 3083859"/>
              <a:gd name="connsiteX3" fmla="*/ 0 w 3550024"/>
              <a:gd name="connsiteY3" fmla="*/ 2653553 h 3083859"/>
              <a:gd name="connsiteX0" fmla="*/ 0 w 1685365"/>
              <a:gd name="connsiteY0" fmla="*/ 3048000 h 3083859"/>
              <a:gd name="connsiteX1" fmla="*/ 1685364 w 1685365"/>
              <a:gd name="connsiteY1" fmla="*/ 0 h 3083859"/>
              <a:gd name="connsiteX2" fmla="*/ 1685365 w 1685365"/>
              <a:gd name="connsiteY2" fmla="*/ 3083859 h 3083859"/>
              <a:gd name="connsiteX3" fmla="*/ 0 w 1685365"/>
              <a:gd name="connsiteY3" fmla="*/ 3048000 h 3083859"/>
              <a:gd name="connsiteX0" fmla="*/ 0 w 1721224"/>
              <a:gd name="connsiteY0" fmla="*/ 3048000 h 3083859"/>
              <a:gd name="connsiteX1" fmla="*/ 1721223 w 1721224"/>
              <a:gd name="connsiteY1" fmla="*/ 0 h 3083859"/>
              <a:gd name="connsiteX2" fmla="*/ 1721224 w 1721224"/>
              <a:gd name="connsiteY2" fmla="*/ 3083859 h 3083859"/>
              <a:gd name="connsiteX3" fmla="*/ 0 w 1721224"/>
              <a:gd name="connsiteY3" fmla="*/ 3048000 h 3083859"/>
              <a:gd name="connsiteX0" fmla="*/ 0 w 1739152"/>
              <a:gd name="connsiteY0" fmla="*/ 3137647 h 3173506"/>
              <a:gd name="connsiteX1" fmla="*/ 1739152 w 1739152"/>
              <a:gd name="connsiteY1" fmla="*/ 0 h 3173506"/>
              <a:gd name="connsiteX2" fmla="*/ 1721224 w 1739152"/>
              <a:gd name="connsiteY2" fmla="*/ 3173506 h 3173506"/>
              <a:gd name="connsiteX3" fmla="*/ 0 w 1739152"/>
              <a:gd name="connsiteY3" fmla="*/ 3137647 h 3173506"/>
              <a:gd name="connsiteX0" fmla="*/ 0 w 1721222"/>
              <a:gd name="connsiteY0" fmla="*/ 3155576 h 3173506"/>
              <a:gd name="connsiteX1" fmla="*/ 1721222 w 1721222"/>
              <a:gd name="connsiteY1" fmla="*/ 0 h 3173506"/>
              <a:gd name="connsiteX2" fmla="*/ 1703294 w 1721222"/>
              <a:gd name="connsiteY2" fmla="*/ 3173506 h 3173506"/>
              <a:gd name="connsiteX3" fmla="*/ 0 w 1721222"/>
              <a:gd name="connsiteY3" fmla="*/ 3155576 h 3173506"/>
            </a:gdLst>
            <a:ahLst/>
            <a:cxnLst>
              <a:cxn ang="0">
                <a:pos x="connsiteX0" y="connsiteY0"/>
              </a:cxn>
              <a:cxn ang="0">
                <a:pos x="connsiteX1" y="connsiteY1"/>
              </a:cxn>
              <a:cxn ang="0">
                <a:pos x="connsiteX2" y="connsiteY2"/>
              </a:cxn>
              <a:cxn ang="0">
                <a:pos x="connsiteX3" y="connsiteY3"/>
              </a:cxn>
            </a:cxnLst>
            <a:rect l="l" t="t" r="r" b="b"/>
            <a:pathLst>
              <a:path w="1721222" h="3173506">
                <a:moveTo>
                  <a:pt x="0" y="3155576"/>
                </a:moveTo>
                <a:lnTo>
                  <a:pt x="1721222" y="0"/>
                </a:lnTo>
                <a:cubicBezTo>
                  <a:pt x="1721222" y="1027953"/>
                  <a:pt x="1703294" y="2145553"/>
                  <a:pt x="1703294" y="3173506"/>
                </a:cubicBezTo>
                <a:lnTo>
                  <a:pt x="0" y="3155576"/>
                </a:lnTo>
                <a:close/>
              </a:path>
            </a:pathLst>
          </a:cu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65C887B-E31D-4240-9FED-A0FABF09F222}"/>
              </a:ext>
            </a:extLst>
          </p:cNvPr>
          <p:cNvSpPr txBox="1"/>
          <p:nvPr/>
        </p:nvSpPr>
        <p:spPr>
          <a:xfrm>
            <a:off x="5617048" y="405319"/>
            <a:ext cx="6571905" cy="954107"/>
          </a:xfrm>
          <a:prstGeom prst="rect">
            <a:avLst/>
          </a:prstGeom>
          <a:noFill/>
        </p:spPr>
        <p:txBody>
          <a:bodyPr wrap="square" rtlCol="0">
            <a:spAutoFit/>
          </a:bodyPr>
          <a:lstStyle/>
          <a:p>
            <a:r>
              <a:rPr lang="en-US" sz="2800" dirty="0"/>
              <a:t>1) Upland environment is a non-stressful environment to all species</a:t>
            </a:r>
          </a:p>
        </p:txBody>
      </p:sp>
      <p:sp>
        <p:nvSpPr>
          <p:cNvPr id="16" name="TextBox 15">
            <a:extLst>
              <a:ext uri="{FF2B5EF4-FFF2-40B4-BE49-F238E27FC236}">
                <a16:creationId xmlns:a16="http://schemas.microsoft.com/office/drawing/2014/main" id="{8340D459-F045-0648-8C54-A4ED6097A4C8}"/>
              </a:ext>
            </a:extLst>
          </p:cNvPr>
          <p:cNvSpPr txBox="1"/>
          <p:nvPr/>
        </p:nvSpPr>
        <p:spPr>
          <a:xfrm>
            <a:off x="4995485" y="1714371"/>
            <a:ext cx="5705871" cy="954107"/>
          </a:xfrm>
          <a:prstGeom prst="rect">
            <a:avLst/>
          </a:prstGeom>
          <a:noFill/>
        </p:spPr>
        <p:txBody>
          <a:bodyPr wrap="square" rtlCol="0">
            <a:spAutoFit/>
          </a:bodyPr>
          <a:lstStyle/>
          <a:p>
            <a:r>
              <a:rPr lang="en-US" sz="2800" dirty="0"/>
              <a:t>2) Lowland species are outcompeted by upland species</a:t>
            </a:r>
          </a:p>
        </p:txBody>
      </p:sp>
      <p:sp>
        <p:nvSpPr>
          <p:cNvPr id="17" name="TextBox 16">
            <a:extLst>
              <a:ext uri="{FF2B5EF4-FFF2-40B4-BE49-F238E27FC236}">
                <a16:creationId xmlns:a16="http://schemas.microsoft.com/office/drawing/2014/main" id="{1DFAFBA7-E06D-9840-A270-E192ECA189CD}"/>
              </a:ext>
            </a:extLst>
          </p:cNvPr>
          <p:cNvSpPr txBox="1"/>
          <p:nvPr/>
        </p:nvSpPr>
        <p:spPr>
          <a:xfrm>
            <a:off x="4275717" y="4114287"/>
            <a:ext cx="5705871" cy="954107"/>
          </a:xfrm>
          <a:prstGeom prst="rect">
            <a:avLst/>
          </a:prstGeom>
          <a:noFill/>
        </p:spPr>
        <p:txBody>
          <a:bodyPr wrap="square" rtlCol="0">
            <a:spAutoFit/>
          </a:bodyPr>
          <a:lstStyle/>
          <a:p>
            <a:r>
              <a:rPr lang="en-US" sz="2800" dirty="0"/>
              <a:t>3) Upland species are constrained by heat when moving downward</a:t>
            </a:r>
          </a:p>
        </p:txBody>
      </p:sp>
      <p:sp>
        <p:nvSpPr>
          <p:cNvPr id="18" name="TextBox 17">
            <a:extLst>
              <a:ext uri="{FF2B5EF4-FFF2-40B4-BE49-F238E27FC236}">
                <a16:creationId xmlns:a16="http://schemas.microsoft.com/office/drawing/2014/main" id="{C3440D8A-F8A7-5E4C-A68A-CB0C83B62900}"/>
              </a:ext>
            </a:extLst>
          </p:cNvPr>
          <p:cNvSpPr txBox="1"/>
          <p:nvPr/>
        </p:nvSpPr>
        <p:spPr>
          <a:xfrm>
            <a:off x="3490713" y="5476147"/>
            <a:ext cx="7372003" cy="954107"/>
          </a:xfrm>
          <a:prstGeom prst="rect">
            <a:avLst/>
          </a:prstGeom>
          <a:noFill/>
        </p:spPr>
        <p:txBody>
          <a:bodyPr wrap="square" rtlCol="0">
            <a:spAutoFit/>
          </a:bodyPr>
          <a:lstStyle/>
          <a:p>
            <a:r>
              <a:rPr lang="en-US" sz="2800" dirty="0"/>
              <a:t>4) Low performance of upland species give space and resource to support more lowland species </a:t>
            </a:r>
          </a:p>
        </p:txBody>
      </p:sp>
    </p:spTree>
    <p:custDataLst>
      <p:tags r:id="rId1"/>
    </p:custDataLst>
    <p:extLst>
      <p:ext uri="{BB962C8B-B14F-4D97-AF65-F5344CB8AC3E}">
        <p14:creationId xmlns:p14="http://schemas.microsoft.com/office/powerpoint/2010/main" val="138526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F1690D14-451C-6641-94EB-B5CA837EDAED}"/>
              </a:ext>
            </a:extLst>
          </p:cNvPr>
          <p:cNvPicPr>
            <a:picLocks noChangeAspect="1"/>
          </p:cNvPicPr>
          <p:nvPr/>
        </p:nvPicPr>
        <p:blipFill rotWithShape="1">
          <a:blip r:embed="rId2"/>
          <a:srcRect r="48404"/>
          <a:stretch/>
        </p:blipFill>
        <p:spPr>
          <a:xfrm>
            <a:off x="7413794" y="1137148"/>
            <a:ext cx="3862977" cy="4991306"/>
          </a:xfrm>
          <a:prstGeom prst="rect">
            <a:avLst/>
          </a:prstGeom>
        </p:spPr>
      </p:pic>
      <p:pic>
        <p:nvPicPr>
          <p:cNvPr id="7" name="Picture 6" descr="Chart, histogram&#10;&#10;Description automatically generated">
            <a:extLst>
              <a:ext uri="{FF2B5EF4-FFF2-40B4-BE49-F238E27FC236}">
                <a16:creationId xmlns:a16="http://schemas.microsoft.com/office/drawing/2014/main" id="{74D99372-7D6D-094A-AC45-17A8B323B26E}"/>
              </a:ext>
            </a:extLst>
          </p:cNvPr>
          <p:cNvPicPr>
            <a:picLocks noChangeAspect="1"/>
          </p:cNvPicPr>
          <p:nvPr/>
        </p:nvPicPr>
        <p:blipFill rotWithShape="1">
          <a:blip r:embed="rId3"/>
          <a:srcRect r="48404"/>
          <a:stretch/>
        </p:blipFill>
        <p:spPr>
          <a:xfrm>
            <a:off x="3334891" y="1150796"/>
            <a:ext cx="3862977" cy="4991306"/>
          </a:xfrm>
          <a:prstGeom prst="rect">
            <a:avLst/>
          </a:prstGeom>
        </p:spPr>
      </p:pic>
      <p:grpSp>
        <p:nvGrpSpPr>
          <p:cNvPr id="8" name="Group 7">
            <a:extLst>
              <a:ext uri="{FF2B5EF4-FFF2-40B4-BE49-F238E27FC236}">
                <a16:creationId xmlns:a16="http://schemas.microsoft.com/office/drawing/2014/main" id="{BBD98864-6CCE-784A-B6F5-5565D9E845E3}"/>
              </a:ext>
            </a:extLst>
          </p:cNvPr>
          <p:cNvGrpSpPr/>
          <p:nvPr/>
        </p:nvGrpSpPr>
        <p:grpSpPr>
          <a:xfrm>
            <a:off x="1229129" y="1979646"/>
            <a:ext cx="742191" cy="2600745"/>
            <a:chOff x="332957" y="1608280"/>
            <a:chExt cx="908864" cy="2855865"/>
          </a:xfrm>
        </p:grpSpPr>
        <p:pic>
          <p:nvPicPr>
            <p:cNvPr id="9" name="Picture 8">
              <a:extLst>
                <a:ext uri="{FF2B5EF4-FFF2-40B4-BE49-F238E27FC236}">
                  <a16:creationId xmlns:a16="http://schemas.microsoft.com/office/drawing/2014/main" id="{7F42DAAA-8E33-BE4B-9AAA-C587E73BD3D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9319" y="1684480"/>
              <a:ext cx="608085" cy="627251"/>
            </a:xfrm>
            <a:prstGeom prst="rect">
              <a:avLst/>
            </a:prstGeom>
          </p:spPr>
        </p:pic>
        <p:sp>
          <p:nvSpPr>
            <p:cNvPr id="10" name="Rectangle 9">
              <a:extLst>
                <a:ext uri="{FF2B5EF4-FFF2-40B4-BE49-F238E27FC236}">
                  <a16:creationId xmlns:a16="http://schemas.microsoft.com/office/drawing/2014/main" id="{73A53FC4-BFCA-9E45-8B96-22716DF62839}"/>
                </a:ext>
              </a:extLst>
            </p:cNvPr>
            <p:cNvSpPr/>
            <p:nvPr/>
          </p:nvSpPr>
          <p:spPr>
            <a:xfrm>
              <a:off x="332957" y="1608280"/>
              <a:ext cx="908613" cy="2855865"/>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3576E4-EFA8-E445-ABE0-77BF65631FE0}"/>
                </a:ext>
              </a:extLst>
            </p:cNvPr>
            <p:cNvSpPr/>
            <p:nvPr/>
          </p:nvSpPr>
          <p:spPr>
            <a:xfrm>
              <a:off x="353933" y="3813434"/>
              <a:ext cx="864000" cy="62725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ABBE078-A2B2-B347-9328-124C7282C5B9}"/>
                </a:ext>
              </a:extLst>
            </p:cNvPr>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09847" y="2452129"/>
              <a:ext cx="608086" cy="627252"/>
            </a:xfrm>
            <a:prstGeom prst="rect">
              <a:avLst/>
            </a:prstGeom>
          </p:spPr>
        </p:pic>
        <p:pic>
          <p:nvPicPr>
            <p:cNvPr id="13" name="Picture 12">
              <a:extLst>
                <a:ext uri="{FF2B5EF4-FFF2-40B4-BE49-F238E27FC236}">
                  <a16:creationId xmlns:a16="http://schemas.microsoft.com/office/drawing/2014/main" id="{03441DDA-14CF-9D47-9F7C-A527F5D58887}"/>
                </a:ext>
              </a:extLst>
            </p:cNvPr>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633735" y="3051856"/>
              <a:ext cx="608086" cy="627252"/>
            </a:xfrm>
            <a:prstGeom prst="rect">
              <a:avLst/>
            </a:prstGeom>
          </p:spPr>
        </p:pic>
      </p:grpSp>
      <p:sp>
        <p:nvSpPr>
          <p:cNvPr id="14" name="TextBox 13">
            <a:extLst>
              <a:ext uri="{FF2B5EF4-FFF2-40B4-BE49-F238E27FC236}">
                <a16:creationId xmlns:a16="http://schemas.microsoft.com/office/drawing/2014/main" id="{5FFFF5B5-5B9F-A541-82F4-AA8D96938A4B}"/>
              </a:ext>
            </a:extLst>
          </p:cNvPr>
          <p:cNvSpPr txBox="1"/>
          <p:nvPr/>
        </p:nvSpPr>
        <p:spPr>
          <a:xfrm>
            <a:off x="726731" y="4780117"/>
            <a:ext cx="1739868" cy="646331"/>
          </a:xfrm>
          <a:prstGeom prst="rect">
            <a:avLst/>
          </a:prstGeom>
          <a:noFill/>
        </p:spPr>
        <p:txBody>
          <a:bodyPr wrap="square" rtlCol="0">
            <a:spAutoFit/>
          </a:bodyPr>
          <a:lstStyle/>
          <a:p>
            <a:pPr algn="ctr"/>
            <a:r>
              <a:rPr lang="en-US" dirty="0"/>
              <a:t>(Competition set-up)</a:t>
            </a:r>
          </a:p>
        </p:txBody>
      </p:sp>
    </p:spTree>
    <p:extLst>
      <p:ext uri="{BB962C8B-B14F-4D97-AF65-F5344CB8AC3E}">
        <p14:creationId xmlns:p14="http://schemas.microsoft.com/office/powerpoint/2010/main" val="193228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7FA7FF-507C-4C4D-82B0-F594A864778E}"/>
                  </a:ext>
                </a:extLst>
              </p:cNvPr>
              <p:cNvSpPr txBox="1"/>
              <p:nvPr/>
            </p:nvSpPr>
            <p:spPr>
              <a:xfrm>
                <a:off x="1713043" y="212520"/>
                <a:ext cx="467365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i="1" smtClean="0">
                          <a:latin typeface="Cambria Math" panose="02040503050406030204" pitchFamily="18" charset="0"/>
                        </a:rPr>
                        <m:t>.</m:t>
                      </m:r>
                      <m:r>
                        <a:rPr lang="en-US" b="0" i="1" smtClean="0">
                          <a:latin typeface="Cambria Math" panose="02040503050406030204" pitchFamily="18" charset="0"/>
                        </a:rPr>
                        <m:t>𝑃𝐴𝑁</m:t>
                      </m:r>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23.0</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𝑃𝐴𝑁</m:t>
                          </m:r>
                        </m:num>
                        <m:den>
                          <m:r>
                            <a:rPr lang="en-US" i="1">
                              <a:latin typeface="Cambria Math" panose="02040503050406030204" pitchFamily="18" charset="0"/>
                            </a:rPr>
                            <m:t>1+</m:t>
                          </m:r>
                          <m:r>
                            <a:rPr lang="en-US" b="0" i="1" smtClean="0">
                              <a:latin typeface="Cambria Math" panose="02040503050406030204" pitchFamily="18" charset="0"/>
                            </a:rPr>
                            <m:t>0.22 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𝑃𝐴𝑁</m:t>
                          </m:r>
                          <m:r>
                            <a:rPr lang="en-US" i="1">
                              <a:latin typeface="Cambria Math" panose="02040503050406030204" pitchFamily="18" charset="0"/>
                            </a:rPr>
                            <m:t>+</m:t>
                          </m:r>
                          <m:r>
                            <a:rPr lang="en-US" b="0" i="1" smtClean="0">
                              <a:latin typeface="Cambria Math" panose="02040503050406030204" pitchFamily="18" charset="0"/>
                            </a:rPr>
                            <m:t>1.9</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𝑃𝐴𝐿</m:t>
                          </m:r>
                          <m:r>
                            <a:rPr lang="en-US" i="1">
                              <a:latin typeface="Cambria Math" panose="02040503050406030204" pitchFamily="18" charset="0"/>
                            </a:rPr>
                            <m:t>)</m:t>
                          </m:r>
                        </m:den>
                      </m:f>
                    </m:oMath>
                  </m:oMathPara>
                </a14:m>
                <a:endParaRPr lang="en-US" dirty="0"/>
              </a:p>
            </p:txBody>
          </p:sp>
        </mc:Choice>
        <mc:Fallback xmlns="">
          <p:sp>
            <p:nvSpPr>
              <p:cNvPr id="3" name="TextBox 2">
                <a:extLst>
                  <a:ext uri="{FF2B5EF4-FFF2-40B4-BE49-F238E27FC236}">
                    <a16:creationId xmlns:a16="http://schemas.microsoft.com/office/drawing/2014/main" id="{1B7FA7FF-507C-4C4D-82B0-F594A864778E}"/>
                  </a:ext>
                </a:extLst>
              </p:cNvPr>
              <p:cNvSpPr txBox="1">
                <a:spLocks noRot="1" noChangeAspect="1" noMove="1" noResize="1" noEditPoints="1" noAdjustHandles="1" noChangeArrowheads="1" noChangeShapeType="1" noTextEdit="1"/>
              </p:cNvSpPr>
              <p:nvPr/>
            </p:nvSpPr>
            <p:spPr>
              <a:xfrm>
                <a:off x="1713043" y="212520"/>
                <a:ext cx="4673652" cy="569580"/>
              </a:xfrm>
              <a:prstGeom prst="rect">
                <a:avLst/>
              </a:prstGeom>
              <a:blipFill>
                <a:blip r:embed="rId3"/>
                <a:stretch>
                  <a:fillRect l="-541" t="-8696" r="-1081" b="-195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C6D2AC2-835E-0B43-A55D-9F19A4BCCFF3}"/>
                  </a:ext>
                </a:extLst>
              </p:cNvPr>
              <p:cNvSpPr txBox="1"/>
              <p:nvPr/>
            </p:nvSpPr>
            <p:spPr>
              <a:xfrm>
                <a:off x="1536907" y="935168"/>
                <a:ext cx="5025923" cy="5695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i="1" smtClean="0">
                          <a:latin typeface="Cambria Math" panose="02040503050406030204" pitchFamily="18" charset="0"/>
                        </a:rPr>
                        <m:t>.</m:t>
                      </m:r>
                      <m:r>
                        <a:rPr lang="en-US" i="1" smtClean="0">
                          <a:latin typeface="Cambria Math" panose="02040503050406030204" pitchFamily="18" charset="0"/>
                        </a:rPr>
                        <m:t>𝑃𝐴𝐿</m:t>
                      </m:r>
                      <m:r>
                        <a:rPr lang="en-US"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24.4</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𝑃𝐴</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rPr>
                            <m:t>1+</m:t>
                          </m:r>
                          <m:r>
                            <a:rPr lang="en-US" b="0" i="1" smtClean="0">
                              <a:latin typeface="Cambria Math" panose="02040503050406030204" pitchFamily="18" charset="0"/>
                            </a:rPr>
                            <m:t>0.44 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𝑃𝐴𝐿</m:t>
                          </m:r>
                          <m:r>
                            <a:rPr lang="en-US" i="1">
                              <a:latin typeface="Cambria Math" panose="02040503050406030204" pitchFamily="18" charset="0"/>
                            </a:rPr>
                            <m:t>+0.26 ×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𝑃𝐴𝑁</m:t>
                          </m:r>
                          <m:r>
                            <a:rPr lang="en-US" i="1">
                              <a:latin typeface="Cambria Math" panose="02040503050406030204" pitchFamily="18" charset="0"/>
                            </a:rPr>
                            <m:t>)</m:t>
                          </m:r>
                        </m:den>
                      </m:f>
                    </m:oMath>
                  </m:oMathPara>
                </a14:m>
                <a:endParaRPr lang="en-US" dirty="0"/>
              </a:p>
            </p:txBody>
          </p:sp>
        </mc:Choice>
        <mc:Fallback>
          <p:sp>
            <p:nvSpPr>
              <p:cNvPr id="20" name="TextBox 19">
                <a:extLst>
                  <a:ext uri="{FF2B5EF4-FFF2-40B4-BE49-F238E27FC236}">
                    <a16:creationId xmlns:a16="http://schemas.microsoft.com/office/drawing/2014/main" id="{DC6D2AC2-835E-0B43-A55D-9F19A4BCCFF3}"/>
                  </a:ext>
                </a:extLst>
              </p:cNvPr>
              <p:cNvSpPr txBox="1">
                <a:spLocks noRot="1" noChangeAspect="1" noMove="1" noResize="1" noEditPoints="1" noAdjustHandles="1" noChangeArrowheads="1" noChangeShapeType="1" noTextEdit="1"/>
              </p:cNvSpPr>
              <p:nvPr/>
            </p:nvSpPr>
            <p:spPr>
              <a:xfrm>
                <a:off x="1536907" y="935168"/>
                <a:ext cx="5025923" cy="569580"/>
              </a:xfrm>
              <a:prstGeom prst="rect">
                <a:avLst/>
              </a:prstGeom>
              <a:blipFill>
                <a:blip r:embed="rId4"/>
                <a:stretch>
                  <a:fillRect t="-8696" b="-17391"/>
                </a:stretch>
              </a:blipFill>
            </p:spPr>
            <p:txBody>
              <a:bodyPr/>
              <a:lstStyle/>
              <a:p>
                <a:r>
                  <a:rPr lang="en-US">
                    <a:noFill/>
                  </a:rPr>
                  <a:t> </a:t>
                </a:r>
              </a:p>
            </p:txBody>
          </p:sp>
        </mc:Fallback>
      </mc:AlternateContent>
      <p:pic>
        <p:nvPicPr>
          <p:cNvPr id="9" name="Picture 8" descr="Chart&#10;&#10;Description automatically generated">
            <a:extLst>
              <a:ext uri="{FF2B5EF4-FFF2-40B4-BE49-F238E27FC236}">
                <a16:creationId xmlns:a16="http://schemas.microsoft.com/office/drawing/2014/main" id="{B9C2FE75-2C4A-8241-B7F2-9CD07B6FC266}"/>
              </a:ext>
            </a:extLst>
          </p:cNvPr>
          <p:cNvPicPr>
            <a:picLocks noChangeAspect="1"/>
          </p:cNvPicPr>
          <p:nvPr/>
        </p:nvPicPr>
        <p:blipFill>
          <a:blip r:embed="rId5"/>
          <a:stretch>
            <a:fillRect/>
          </a:stretch>
        </p:blipFill>
        <p:spPr>
          <a:xfrm>
            <a:off x="1713043" y="1657816"/>
            <a:ext cx="8765913" cy="5200183"/>
          </a:xfrm>
          <a:prstGeom prst="rect">
            <a:avLst/>
          </a:prstGeom>
        </p:spPr>
      </p:pic>
      <p:pic>
        <p:nvPicPr>
          <p:cNvPr id="12" name="Picture 11" descr="Chart, line chart&#10;&#10;Description automatically generated">
            <a:extLst>
              <a:ext uri="{FF2B5EF4-FFF2-40B4-BE49-F238E27FC236}">
                <a16:creationId xmlns:a16="http://schemas.microsoft.com/office/drawing/2014/main" id="{F3746616-F02D-BE4D-AA88-3CE5F5115783}"/>
              </a:ext>
            </a:extLst>
          </p:cNvPr>
          <p:cNvPicPr>
            <a:picLocks noChangeAspect="1"/>
          </p:cNvPicPr>
          <p:nvPr/>
        </p:nvPicPr>
        <p:blipFill rotWithShape="1">
          <a:blip r:embed="rId6"/>
          <a:srcRect t="7968"/>
          <a:stretch/>
        </p:blipFill>
        <p:spPr>
          <a:xfrm>
            <a:off x="1713043" y="2083633"/>
            <a:ext cx="4382957" cy="4789355"/>
          </a:xfrm>
          <a:prstGeom prst="rect">
            <a:avLst/>
          </a:prstGeom>
        </p:spPr>
      </p:pic>
      <p:sp>
        <p:nvSpPr>
          <p:cNvPr id="26" name="TextBox 25">
            <a:extLst>
              <a:ext uri="{FF2B5EF4-FFF2-40B4-BE49-F238E27FC236}">
                <a16:creationId xmlns:a16="http://schemas.microsoft.com/office/drawing/2014/main" id="{619A1316-F364-764A-A59F-4B9E5C54F22B}"/>
              </a:ext>
            </a:extLst>
          </p:cNvPr>
          <p:cNvSpPr txBox="1"/>
          <p:nvPr/>
        </p:nvSpPr>
        <p:spPr>
          <a:xfrm>
            <a:off x="8460723" y="225735"/>
            <a:ext cx="3438144" cy="709433"/>
          </a:xfrm>
          <a:prstGeom prst="rect">
            <a:avLst/>
          </a:prstGeom>
          <a:solidFill>
            <a:schemeClr val="bg1"/>
          </a:solidFill>
        </p:spPr>
        <p:txBody>
          <a:bodyPr vert="horz" lIns="91440" tIns="45720" rIns="91440" bIns="45720" rtlCol="0" anchor="b">
            <a:normAutofit fontScale="70000" lnSpcReduction="20000"/>
          </a:bodyPr>
          <a:lstStyle/>
          <a:p>
            <a:pPr>
              <a:lnSpc>
                <a:spcPct val="90000"/>
              </a:lnSpc>
              <a:spcBef>
                <a:spcPct val="0"/>
              </a:spcBef>
              <a:spcAft>
                <a:spcPts val="600"/>
              </a:spcAft>
            </a:pPr>
            <a:r>
              <a:rPr lang="en-US" sz="4400" dirty="0">
                <a:ea typeface="+mj-ea"/>
                <a:cs typeface="+mj-cs"/>
              </a:rPr>
              <a:t>Upland-lowland pair</a:t>
            </a:r>
          </a:p>
        </p:txBody>
      </p:sp>
    </p:spTree>
    <p:extLst>
      <p:ext uri="{BB962C8B-B14F-4D97-AF65-F5344CB8AC3E}">
        <p14:creationId xmlns:p14="http://schemas.microsoft.com/office/powerpoint/2010/main" val="108570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7FA7FF-507C-4C4D-82B0-F594A864778E}"/>
                  </a:ext>
                </a:extLst>
              </p:cNvPr>
              <p:cNvSpPr txBox="1"/>
              <p:nvPr/>
            </p:nvSpPr>
            <p:spPr>
              <a:xfrm>
                <a:off x="1713043" y="126909"/>
                <a:ext cx="4526175"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i="1" smtClean="0">
                          <a:latin typeface="Cambria Math" panose="02040503050406030204" pitchFamily="18" charset="0"/>
                        </a:rPr>
                        <m:t>.</m:t>
                      </m:r>
                      <m:r>
                        <a:rPr lang="en-US" i="1" smtClean="0">
                          <a:latin typeface="Cambria Math" panose="02040503050406030204" pitchFamily="18" charset="0"/>
                        </a:rPr>
                        <m:t>𝐵𝐼𝑃</m:t>
                      </m:r>
                      <m:r>
                        <a:rPr lang="en-US"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11.0</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𝐵𝐼𝑃</m:t>
                          </m:r>
                        </m:num>
                        <m:den>
                          <m:r>
                            <a:rPr lang="en-US" i="1">
                              <a:latin typeface="Cambria Math" panose="02040503050406030204" pitchFamily="18" charset="0"/>
                            </a:rPr>
                            <m:t>1+</m:t>
                          </m:r>
                          <m:r>
                            <a:rPr lang="en-US" b="0" i="1" smtClean="0">
                              <a:latin typeface="Cambria Math" panose="02040503050406030204" pitchFamily="18" charset="0"/>
                            </a:rPr>
                            <m:t>0.05 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𝐵𝐼𝑃</m:t>
                          </m:r>
                          <m:r>
                            <a:rPr lang="en-US" i="1">
                              <a:latin typeface="Cambria Math" panose="02040503050406030204" pitchFamily="18" charset="0"/>
                            </a:rPr>
                            <m:t>+2.3 ×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𝑃𝐴𝐿</m:t>
                          </m:r>
                          <m:r>
                            <a:rPr lang="en-US" i="1">
                              <a:latin typeface="Cambria Math" panose="02040503050406030204" pitchFamily="18" charset="0"/>
                            </a:rPr>
                            <m:t>)</m:t>
                          </m:r>
                        </m:den>
                      </m:f>
                    </m:oMath>
                  </m:oMathPara>
                </a14:m>
                <a:endParaRPr lang="en-US" dirty="0"/>
              </a:p>
            </p:txBody>
          </p:sp>
        </mc:Choice>
        <mc:Fallback xmlns="">
          <p:sp>
            <p:nvSpPr>
              <p:cNvPr id="3" name="TextBox 2">
                <a:extLst>
                  <a:ext uri="{FF2B5EF4-FFF2-40B4-BE49-F238E27FC236}">
                    <a16:creationId xmlns:a16="http://schemas.microsoft.com/office/drawing/2014/main" id="{1B7FA7FF-507C-4C4D-82B0-F594A864778E}"/>
                  </a:ext>
                </a:extLst>
              </p:cNvPr>
              <p:cNvSpPr txBox="1">
                <a:spLocks noRot="1" noChangeAspect="1" noMove="1" noResize="1" noEditPoints="1" noAdjustHandles="1" noChangeArrowheads="1" noChangeShapeType="1" noTextEdit="1"/>
              </p:cNvSpPr>
              <p:nvPr/>
            </p:nvSpPr>
            <p:spPr>
              <a:xfrm>
                <a:off x="1713043" y="126909"/>
                <a:ext cx="4526175" cy="569580"/>
              </a:xfrm>
              <a:prstGeom prst="rect">
                <a:avLst/>
              </a:prstGeom>
              <a:blipFill>
                <a:blip r:embed="rId3"/>
                <a:stretch>
                  <a:fillRect l="-559" t="-11111" r="-1397"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C6D2AC2-835E-0B43-A55D-9F19A4BCCFF3}"/>
                  </a:ext>
                </a:extLst>
              </p:cNvPr>
              <p:cNvSpPr txBox="1"/>
              <p:nvPr/>
            </p:nvSpPr>
            <p:spPr>
              <a:xfrm>
                <a:off x="1560604" y="892362"/>
                <a:ext cx="4831051" cy="5695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i="1" smtClean="0">
                          <a:latin typeface="Cambria Math" panose="02040503050406030204" pitchFamily="18" charset="0"/>
                        </a:rPr>
                        <m:t>.</m:t>
                      </m:r>
                      <m:r>
                        <a:rPr lang="en-US" i="1" smtClean="0">
                          <a:latin typeface="Cambria Math" panose="02040503050406030204" pitchFamily="18" charset="0"/>
                        </a:rPr>
                        <m:t>𝑃𝐴𝐿</m:t>
                      </m:r>
                      <m:r>
                        <a:rPr lang="en-US"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32.3</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𝑃𝐴𝐿</m:t>
                          </m:r>
                        </m:num>
                        <m:den>
                          <m:r>
                            <a:rPr lang="en-US" i="1">
                              <a:latin typeface="Cambria Math" panose="02040503050406030204" pitchFamily="18" charset="0"/>
                            </a:rPr>
                            <m:t>1+</m:t>
                          </m:r>
                          <m:r>
                            <a:rPr lang="en-US" b="0" i="1" smtClean="0">
                              <a:latin typeface="Cambria Math" panose="02040503050406030204" pitchFamily="18" charset="0"/>
                            </a:rPr>
                            <m:t>0.47 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𝑃𝐴𝐿</m:t>
                          </m:r>
                          <m:r>
                            <a:rPr lang="en-US" i="1">
                              <a:latin typeface="Cambria Math" panose="02040503050406030204" pitchFamily="18" charset="0"/>
                            </a:rPr>
                            <m:t>+0.34 ×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𝐵𝐼𝑃</m:t>
                          </m:r>
                          <m:r>
                            <a:rPr lang="en-US" i="1">
                              <a:latin typeface="Cambria Math" panose="02040503050406030204" pitchFamily="18" charset="0"/>
                            </a:rPr>
                            <m:t>)</m:t>
                          </m:r>
                        </m:den>
                      </m:f>
                    </m:oMath>
                  </m:oMathPara>
                </a14:m>
                <a:endParaRPr lang="en-US" dirty="0"/>
              </a:p>
            </p:txBody>
          </p:sp>
        </mc:Choice>
        <mc:Fallback>
          <p:sp>
            <p:nvSpPr>
              <p:cNvPr id="20" name="TextBox 19">
                <a:extLst>
                  <a:ext uri="{FF2B5EF4-FFF2-40B4-BE49-F238E27FC236}">
                    <a16:creationId xmlns:a16="http://schemas.microsoft.com/office/drawing/2014/main" id="{DC6D2AC2-835E-0B43-A55D-9F19A4BCCFF3}"/>
                  </a:ext>
                </a:extLst>
              </p:cNvPr>
              <p:cNvSpPr txBox="1">
                <a:spLocks noRot="1" noChangeAspect="1" noMove="1" noResize="1" noEditPoints="1" noAdjustHandles="1" noChangeArrowheads="1" noChangeShapeType="1" noTextEdit="1"/>
              </p:cNvSpPr>
              <p:nvPr/>
            </p:nvSpPr>
            <p:spPr>
              <a:xfrm>
                <a:off x="1560604" y="892362"/>
                <a:ext cx="4831051" cy="569580"/>
              </a:xfrm>
              <a:prstGeom prst="rect">
                <a:avLst/>
              </a:prstGeom>
              <a:blipFill>
                <a:blip r:embed="rId4"/>
                <a:stretch>
                  <a:fillRect t="-10870" b="-17391"/>
                </a:stretch>
              </a:blipFill>
            </p:spPr>
            <p:txBody>
              <a:bodyPr/>
              <a:lstStyle/>
              <a:p>
                <a:r>
                  <a:rPr lang="en-US">
                    <a:noFill/>
                  </a:rPr>
                  <a:t> </a:t>
                </a:r>
              </a:p>
            </p:txBody>
          </p:sp>
        </mc:Fallback>
      </mc:AlternateContent>
      <p:pic>
        <p:nvPicPr>
          <p:cNvPr id="9" name="Picture 8" descr="Chart&#10;&#10;Description automatically generated">
            <a:extLst>
              <a:ext uri="{FF2B5EF4-FFF2-40B4-BE49-F238E27FC236}">
                <a16:creationId xmlns:a16="http://schemas.microsoft.com/office/drawing/2014/main" id="{B9C2FE75-2C4A-8241-B7F2-9CD07B6FC266}"/>
              </a:ext>
            </a:extLst>
          </p:cNvPr>
          <p:cNvPicPr>
            <a:picLocks noChangeAspect="1"/>
          </p:cNvPicPr>
          <p:nvPr/>
        </p:nvPicPr>
        <p:blipFill>
          <a:blip r:embed="rId5"/>
          <a:stretch>
            <a:fillRect/>
          </a:stretch>
        </p:blipFill>
        <p:spPr>
          <a:xfrm>
            <a:off x="1713043" y="1657816"/>
            <a:ext cx="8765913" cy="5200183"/>
          </a:xfrm>
          <a:prstGeom prst="rect">
            <a:avLst/>
          </a:prstGeom>
        </p:spPr>
      </p:pic>
      <p:pic>
        <p:nvPicPr>
          <p:cNvPr id="4" name="Picture 3" descr="Chart, line chart&#10;&#10;Description automatically generated">
            <a:extLst>
              <a:ext uri="{FF2B5EF4-FFF2-40B4-BE49-F238E27FC236}">
                <a16:creationId xmlns:a16="http://schemas.microsoft.com/office/drawing/2014/main" id="{5922EC29-C4AC-F44D-BF5E-03663CE81504}"/>
              </a:ext>
            </a:extLst>
          </p:cNvPr>
          <p:cNvPicPr>
            <a:picLocks noChangeAspect="1"/>
          </p:cNvPicPr>
          <p:nvPr/>
        </p:nvPicPr>
        <p:blipFill>
          <a:blip r:embed="rId6"/>
          <a:stretch>
            <a:fillRect/>
          </a:stretch>
        </p:blipFill>
        <p:spPr>
          <a:xfrm>
            <a:off x="1713043" y="1669058"/>
            <a:ext cx="8765913" cy="5200183"/>
          </a:xfrm>
          <a:prstGeom prst="rect">
            <a:avLst/>
          </a:prstGeom>
        </p:spPr>
      </p:pic>
      <p:sp>
        <p:nvSpPr>
          <p:cNvPr id="8" name="TextBox 7">
            <a:extLst>
              <a:ext uri="{FF2B5EF4-FFF2-40B4-BE49-F238E27FC236}">
                <a16:creationId xmlns:a16="http://schemas.microsoft.com/office/drawing/2014/main" id="{56E6E4A4-4EAE-274D-92C4-CF846C3F6591}"/>
              </a:ext>
            </a:extLst>
          </p:cNvPr>
          <p:cNvSpPr txBox="1"/>
          <p:nvPr/>
        </p:nvSpPr>
        <p:spPr>
          <a:xfrm>
            <a:off x="8460723" y="225735"/>
            <a:ext cx="3438144" cy="709433"/>
          </a:xfrm>
          <a:prstGeom prst="rect">
            <a:avLst/>
          </a:prstGeom>
          <a:solidFill>
            <a:schemeClr val="bg1"/>
          </a:solidFill>
        </p:spPr>
        <p:txBody>
          <a:bodyPr vert="horz" lIns="91440" tIns="45720" rIns="91440" bIns="45720" rtlCol="0" anchor="b">
            <a:normAutofit fontScale="70000" lnSpcReduction="20000"/>
          </a:bodyPr>
          <a:lstStyle/>
          <a:p>
            <a:pPr>
              <a:lnSpc>
                <a:spcPct val="90000"/>
              </a:lnSpc>
              <a:spcBef>
                <a:spcPct val="0"/>
              </a:spcBef>
              <a:spcAft>
                <a:spcPts val="600"/>
              </a:spcAft>
            </a:pPr>
            <a:r>
              <a:rPr lang="en-US" sz="4400" dirty="0">
                <a:ea typeface="+mj-ea"/>
                <a:cs typeface="+mj-cs"/>
              </a:rPr>
              <a:t>Upland-lowland pair</a:t>
            </a:r>
          </a:p>
        </p:txBody>
      </p:sp>
    </p:spTree>
    <p:extLst>
      <p:ext uri="{BB962C8B-B14F-4D97-AF65-F5344CB8AC3E}">
        <p14:creationId xmlns:p14="http://schemas.microsoft.com/office/powerpoint/2010/main" val="347110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B9C2FE75-2C4A-8241-B7F2-9CD07B6FC266}"/>
              </a:ext>
            </a:extLst>
          </p:cNvPr>
          <p:cNvPicPr>
            <a:picLocks noChangeAspect="1"/>
          </p:cNvPicPr>
          <p:nvPr/>
        </p:nvPicPr>
        <p:blipFill>
          <a:blip r:embed="rId3"/>
          <a:stretch>
            <a:fillRect/>
          </a:stretch>
        </p:blipFill>
        <p:spPr>
          <a:xfrm>
            <a:off x="1713043" y="1657816"/>
            <a:ext cx="8765913" cy="5200183"/>
          </a:xfrm>
          <a:prstGeom prst="rect">
            <a:avLst/>
          </a:prstGeom>
        </p:spPr>
      </p:pic>
      <p:pic>
        <p:nvPicPr>
          <p:cNvPr id="5" name="Picture 4" descr="Chart, scatter chart&#10;&#10;Description automatically generated">
            <a:extLst>
              <a:ext uri="{FF2B5EF4-FFF2-40B4-BE49-F238E27FC236}">
                <a16:creationId xmlns:a16="http://schemas.microsoft.com/office/drawing/2014/main" id="{6419F076-555E-2E4B-BB36-FC3E3B3182EE}"/>
              </a:ext>
            </a:extLst>
          </p:cNvPr>
          <p:cNvPicPr>
            <a:picLocks noChangeAspect="1"/>
          </p:cNvPicPr>
          <p:nvPr/>
        </p:nvPicPr>
        <p:blipFill>
          <a:blip r:embed="rId4"/>
          <a:stretch>
            <a:fillRect/>
          </a:stretch>
        </p:blipFill>
        <p:spPr>
          <a:xfrm>
            <a:off x="1713043" y="1657816"/>
            <a:ext cx="8765912" cy="5200183"/>
          </a:xfrm>
          <a:prstGeom prst="rect">
            <a:avLst/>
          </a:prstGeom>
        </p:spPr>
      </p:pic>
      <p:sp>
        <p:nvSpPr>
          <p:cNvPr id="8" name="TextBox 7">
            <a:extLst>
              <a:ext uri="{FF2B5EF4-FFF2-40B4-BE49-F238E27FC236}">
                <a16:creationId xmlns:a16="http://schemas.microsoft.com/office/drawing/2014/main" id="{409CCE1F-0DF6-3540-BF9F-8F390860BC1A}"/>
              </a:ext>
            </a:extLst>
          </p:cNvPr>
          <p:cNvSpPr txBox="1"/>
          <p:nvPr/>
        </p:nvSpPr>
        <p:spPr>
          <a:xfrm>
            <a:off x="8460723" y="225735"/>
            <a:ext cx="3438144" cy="709433"/>
          </a:xfrm>
          <a:prstGeom prst="rect">
            <a:avLst/>
          </a:prstGeom>
          <a:solidFill>
            <a:schemeClr val="bg1"/>
          </a:solidFill>
        </p:spPr>
        <p:txBody>
          <a:bodyPr vert="horz" lIns="91440" tIns="45720" rIns="91440" bIns="45720" rtlCol="0" anchor="b">
            <a:normAutofit fontScale="70000" lnSpcReduction="20000"/>
          </a:bodyPr>
          <a:lstStyle/>
          <a:p>
            <a:pPr>
              <a:lnSpc>
                <a:spcPct val="90000"/>
              </a:lnSpc>
              <a:spcBef>
                <a:spcPct val="0"/>
              </a:spcBef>
              <a:spcAft>
                <a:spcPts val="600"/>
              </a:spcAft>
            </a:pPr>
            <a:r>
              <a:rPr lang="en-US" sz="4400" dirty="0">
                <a:ea typeface="+mj-ea"/>
                <a:cs typeface="+mj-cs"/>
              </a:rPr>
              <a:t>Upland-lowland pair</a:t>
            </a:r>
          </a:p>
        </p:txBody>
      </p:sp>
    </p:spTree>
    <p:extLst>
      <p:ext uri="{BB962C8B-B14F-4D97-AF65-F5344CB8AC3E}">
        <p14:creationId xmlns:p14="http://schemas.microsoft.com/office/powerpoint/2010/main" val="31708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B9C2FE75-2C4A-8241-B7F2-9CD07B6FC266}"/>
              </a:ext>
            </a:extLst>
          </p:cNvPr>
          <p:cNvPicPr>
            <a:picLocks noChangeAspect="1"/>
          </p:cNvPicPr>
          <p:nvPr/>
        </p:nvPicPr>
        <p:blipFill>
          <a:blip r:embed="rId3"/>
          <a:stretch>
            <a:fillRect/>
          </a:stretch>
        </p:blipFill>
        <p:spPr>
          <a:xfrm>
            <a:off x="1713043" y="1657816"/>
            <a:ext cx="8765913" cy="5200183"/>
          </a:xfrm>
          <a:prstGeom prst="rect">
            <a:avLst/>
          </a:prstGeom>
        </p:spPr>
      </p:pic>
      <p:pic>
        <p:nvPicPr>
          <p:cNvPr id="4" name="Picture 3" descr="Chart, line chart&#10;&#10;Description automatically generated">
            <a:extLst>
              <a:ext uri="{FF2B5EF4-FFF2-40B4-BE49-F238E27FC236}">
                <a16:creationId xmlns:a16="http://schemas.microsoft.com/office/drawing/2014/main" id="{307FCFF1-3505-8141-89E2-BD0D8EDB8968}"/>
              </a:ext>
            </a:extLst>
          </p:cNvPr>
          <p:cNvPicPr>
            <a:picLocks noChangeAspect="1"/>
          </p:cNvPicPr>
          <p:nvPr/>
        </p:nvPicPr>
        <p:blipFill>
          <a:blip r:embed="rId4"/>
          <a:stretch>
            <a:fillRect/>
          </a:stretch>
        </p:blipFill>
        <p:spPr>
          <a:xfrm>
            <a:off x="1713043" y="1669419"/>
            <a:ext cx="8765913" cy="5204038"/>
          </a:xfrm>
          <a:prstGeom prst="rect">
            <a:avLst/>
          </a:prstGeom>
        </p:spPr>
      </p:pic>
      <p:sp>
        <p:nvSpPr>
          <p:cNvPr id="7" name="TextBox 6">
            <a:extLst>
              <a:ext uri="{FF2B5EF4-FFF2-40B4-BE49-F238E27FC236}">
                <a16:creationId xmlns:a16="http://schemas.microsoft.com/office/drawing/2014/main" id="{4BE91872-504B-454C-883F-AA35079198F2}"/>
              </a:ext>
            </a:extLst>
          </p:cNvPr>
          <p:cNvSpPr txBox="1"/>
          <p:nvPr/>
        </p:nvSpPr>
        <p:spPr>
          <a:xfrm>
            <a:off x="8034728" y="225735"/>
            <a:ext cx="3864139" cy="709433"/>
          </a:xfrm>
          <a:prstGeom prst="rect">
            <a:avLst/>
          </a:prstGeom>
          <a:solidFill>
            <a:schemeClr val="bg1"/>
          </a:solidFill>
        </p:spPr>
        <p:txBody>
          <a:bodyPr vert="horz" lIns="91440" tIns="45720" rIns="91440" bIns="45720" rtlCol="0" anchor="b">
            <a:normAutofit fontScale="62500" lnSpcReduction="20000"/>
          </a:bodyPr>
          <a:lstStyle/>
          <a:p>
            <a:pPr>
              <a:lnSpc>
                <a:spcPct val="90000"/>
              </a:lnSpc>
              <a:spcBef>
                <a:spcPct val="0"/>
              </a:spcBef>
              <a:spcAft>
                <a:spcPts val="600"/>
              </a:spcAft>
            </a:pPr>
            <a:r>
              <a:rPr lang="en-US" sz="4400" dirty="0">
                <a:ea typeface="+mj-ea"/>
                <a:cs typeface="+mj-cs"/>
              </a:rPr>
              <a:t>Widespread-lowland pair</a:t>
            </a:r>
          </a:p>
        </p:txBody>
      </p:sp>
    </p:spTree>
    <p:extLst>
      <p:ext uri="{BB962C8B-B14F-4D97-AF65-F5344CB8AC3E}">
        <p14:creationId xmlns:p14="http://schemas.microsoft.com/office/powerpoint/2010/main" val="357769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B9C2FE75-2C4A-8241-B7F2-9CD07B6FC266}"/>
              </a:ext>
            </a:extLst>
          </p:cNvPr>
          <p:cNvPicPr>
            <a:picLocks noChangeAspect="1"/>
          </p:cNvPicPr>
          <p:nvPr/>
        </p:nvPicPr>
        <p:blipFill>
          <a:blip r:embed="rId3"/>
          <a:stretch>
            <a:fillRect/>
          </a:stretch>
        </p:blipFill>
        <p:spPr>
          <a:xfrm>
            <a:off x="1713043" y="1657816"/>
            <a:ext cx="8765913" cy="5200183"/>
          </a:xfrm>
          <a:prstGeom prst="rect">
            <a:avLst/>
          </a:prstGeom>
        </p:spPr>
      </p:pic>
      <p:pic>
        <p:nvPicPr>
          <p:cNvPr id="4" name="Picture 3" descr="Chart&#10;&#10;Description automatically generated with medium confidence">
            <a:extLst>
              <a:ext uri="{FF2B5EF4-FFF2-40B4-BE49-F238E27FC236}">
                <a16:creationId xmlns:a16="http://schemas.microsoft.com/office/drawing/2014/main" id="{185B4584-BEE1-8549-BB98-D38B12FF8754}"/>
              </a:ext>
            </a:extLst>
          </p:cNvPr>
          <p:cNvPicPr>
            <a:picLocks noChangeAspect="1"/>
          </p:cNvPicPr>
          <p:nvPr/>
        </p:nvPicPr>
        <p:blipFill>
          <a:blip r:embed="rId4"/>
          <a:stretch>
            <a:fillRect/>
          </a:stretch>
        </p:blipFill>
        <p:spPr>
          <a:xfrm>
            <a:off x="1713043" y="1675781"/>
            <a:ext cx="8729158" cy="5182217"/>
          </a:xfrm>
          <a:prstGeom prst="rect">
            <a:avLst/>
          </a:prstGeom>
        </p:spPr>
      </p:pic>
      <p:sp>
        <p:nvSpPr>
          <p:cNvPr id="7" name="TextBox 6">
            <a:extLst>
              <a:ext uri="{FF2B5EF4-FFF2-40B4-BE49-F238E27FC236}">
                <a16:creationId xmlns:a16="http://schemas.microsoft.com/office/drawing/2014/main" id="{1F0B6D98-4CE4-804D-992B-C711812B7752}"/>
              </a:ext>
            </a:extLst>
          </p:cNvPr>
          <p:cNvSpPr txBox="1"/>
          <p:nvPr/>
        </p:nvSpPr>
        <p:spPr>
          <a:xfrm>
            <a:off x="8034728" y="225735"/>
            <a:ext cx="3864139" cy="709433"/>
          </a:xfrm>
          <a:prstGeom prst="rect">
            <a:avLst/>
          </a:prstGeom>
          <a:solidFill>
            <a:schemeClr val="bg1"/>
          </a:solidFill>
        </p:spPr>
        <p:txBody>
          <a:bodyPr vert="horz" lIns="91440" tIns="45720" rIns="91440" bIns="45720" rtlCol="0" anchor="b">
            <a:normAutofit fontScale="62500" lnSpcReduction="20000"/>
          </a:bodyPr>
          <a:lstStyle/>
          <a:p>
            <a:pPr>
              <a:lnSpc>
                <a:spcPct val="90000"/>
              </a:lnSpc>
              <a:spcBef>
                <a:spcPct val="0"/>
              </a:spcBef>
              <a:spcAft>
                <a:spcPts val="600"/>
              </a:spcAft>
            </a:pPr>
            <a:r>
              <a:rPr lang="en-US" sz="4400" dirty="0">
                <a:ea typeface="+mj-ea"/>
                <a:cs typeface="+mj-cs"/>
              </a:rPr>
              <a:t>Widespread-upland pair</a:t>
            </a:r>
          </a:p>
        </p:txBody>
      </p:sp>
    </p:spTree>
    <p:extLst>
      <p:ext uri="{BB962C8B-B14F-4D97-AF65-F5344CB8AC3E}">
        <p14:creationId xmlns:p14="http://schemas.microsoft.com/office/powerpoint/2010/main" val="249059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B9C2FE75-2C4A-8241-B7F2-9CD07B6FC266}"/>
              </a:ext>
            </a:extLst>
          </p:cNvPr>
          <p:cNvPicPr>
            <a:picLocks noChangeAspect="1"/>
          </p:cNvPicPr>
          <p:nvPr/>
        </p:nvPicPr>
        <p:blipFill>
          <a:blip r:embed="rId3"/>
          <a:stretch>
            <a:fillRect/>
          </a:stretch>
        </p:blipFill>
        <p:spPr>
          <a:xfrm>
            <a:off x="1713043" y="1657816"/>
            <a:ext cx="8765913" cy="5200183"/>
          </a:xfrm>
          <a:prstGeom prst="rect">
            <a:avLst/>
          </a:prstGeom>
        </p:spPr>
      </p:pic>
      <p:pic>
        <p:nvPicPr>
          <p:cNvPr id="4" name="Picture 3" descr="Chart, line chart&#10;&#10;Description automatically generated">
            <a:extLst>
              <a:ext uri="{FF2B5EF4-FFF2-40B4-BE49-F238E27FC236}">
                <a16:creationId xmlns:a16="http://schemas.microsoft.com/office/drawing/2014/main" id="{59ABA2CD-C374-BB4B-9BEF-B80128946515}"/>
              </a:ext>
            </a:extLst>
          </p:cNvPr>
          <p:cNvPicPr>
            <a:picLocks noChangeAspect="1"/>
          </p:cNvPicPr>
          <p:nvPr/>
        </p:nvPicPr>
        <p:blipFill>
          <a:blip r:embed="rId4"/>
          <a:stretch>
            <a:fillRect/>
          </a:stretch>
        </p:blipFill>
        <p:spPr>
          <a:xfrm>
            <a:off x="1713043" y="1657816"/>
            <a:ext cx="8765913" cy="5204038"/>
          </a:xfrm>
          <a:prstGeom prst="rect">
            <a:avLst/>
          </a:prstGeom>
        </p:spPr>
      </p:pic>
      <p:sp>
        <p:nvSpPr>
          <p:cNvPr id="7" name="TextBox 6">
            <a:extLst>
              <a:ext uri="{FF2B5EF4-FFF2-40B4-BE49-F238E27FC236}">
                <a16:creationId xmlns:a16="http://schemas.microsoft.com/office/drawing/2014/main" id="{F0C8973C-332A-FC48-8857-9775353CDCDC}"/>
              </a:ext>
            </a:extLst>
          </p:cNvPr>
          <p:cNvSpPr txBox="1"/>
          <p:nvPr/>
        </p:nvSpPr>
        <p:spPr>
          <a:xfrm>
            <a:off x="8124669" y="270706"/>
            <a:ext cx="3864139" cy="709433"/>
          </a:xfrm>
          <a:prstGeom prst="rect">
            <a:avLst/>
          </a:prstGeom>
          <a:solidFill>
            <a:schemeClr val="bg1"/>
          </a:solidFill>
        </p:spPr>
        <p:txBody>
          <a:bodyPr vert="horz" lIns="91440" tIns="45720" rIns="91440" bIns="45720" rtlCol="0" anchor="b">
            <a:normAutofit fontScale="70000" lnSpcReduction="20000"/>
          </a:bodyPr>
          <a:lstStyle/>
          <a:p>
            <a:pPr>
              <a:lnSpc>
                <a:spcPct val="90000"/>
              </a:lnSpc>
              <a:spcBef>
                <a:spcPct val="0"/>
              </a:spcBef>
              <a:spcAft>
                <a:spcPts val="600"/>
              </a:spcAft>
            </a:pPr>
            <a:r>
              <a:rPr lang="en-US" sz="4400" dirty="0">
                <a:ea typeface="+mj-ea"/>
                <a:cs typeface="+mj-cs"/>
              </a:rPr>
              <a:t>lowland-lowland pair</a:t>
            </a:r>
          </a:p>
        </p:txBody>
      </p:sp>
      <p:sp>
        <p:nvSpPr>
          <p:cNvPr id="8" name="TextBox 7">
            <a:extLst>
              <a:ext uri="{FF2B5EF4-FFF2-40B4-BE49-F238E27FC236}">
                <a16:creationId xmlns:a16="http://schemas.microsoft.com/office/drawing/2014/main" id="{4E6E401B-79AE-454F-9122-F7B9244FB7A1}"/>
              </a:ext>
            </a:extLst>
          </p:cNvPr>
          <p:cNvSpPr txBox="1"/>
          <p:nvPr/>
        </p:nvSpPr>
        <p:spPr>
          <a:xfrm>
            <a:off x="8034728" y="225735"/>
            <a:ext cx="3864139" cy="709433"/>
          </a:xfrm>
          <a:prstGeom prst="rect">
            <a:avLst/>
          </a:prstGeom>
          <a:solidFill>
            <a:schemeClr val="bg1"/>
          </a:solidFill>
        </p:spPr>
        <p:txBody>
          <a:bodyPr vert="horz" lIns="91440" tIns="45720" rIns="91440" bIns="45720" rtlCol="0" anchor="b">
            <a:normAutofit fontScale="70000" lnSpcReduction="20000"/>
          </a:bodyPr>
          <a:lstStyle/>
          <a:p>
            <a:pPr>
              <a:lnSpc>
                <a:spcPct val="90000"/>
              </a:lnSpc>
              <a:spcBef>
                <a:spcPct val="0"/>
              </a:spcBef>
              <a:spcAft>
                <a:spcPts val="600"/>
              </a:spcAft>
            </a:pPr>
            <a:r>
              <a:rPr lang="en-US" sz="4400" dirty="0">
                <a:ea typeface="+mj-ea"/>
                <a:cs typeface="+mj-cs"/>
              </a:rPr>
              <a:t>lowland-lowland pair</a:t>
            </a:r>
          </a:p>
        </p:txBody>
      </p:sp>
    </p:spTree>
    <p:extLst>
      <p:ext uri="{BB962C8B-B14F-4D97-AF65-F5344CB8AC3E}">
        <p14:creationId xmlns:p14="http://schemas.microsoft.com/office/powerpoint/2010/main" val="45770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C8973C-332A-FC48-8857-9775353CDCDC}"/>
              </a:ext>
            </a:extLst>
          </p:cNvPr>
          <p:cNvSpPr txBox="1"/>
          <p:nvPr/>
        </p:nvSpPr>
        <p:spPr>
          <a:xfrm>
            <a:off x="8124669" y="270706"/>
            <a:ext cx="3864139" cy="709433"/>
          </a:xfrm>
          <a:prstGeom prst="rect">
            <a:avLst/>
          </a:prstGeom>
          <a:solidFill>
            <a:schemeClr val="bg1"/>
          </a:solidFill>
        </p:spPr>
        <p:txBody>
          <a:bodyPr vert="horz" lIns="91440" tIns="45720" rIns="91440" bIns="45720" rtlCol="0" anchor="b">
            <a:normAutofit fontScale="70000" lnSpcReduction="20000"/>
          </a:bodyPr>
          <a:lstStyle/>
          <a:p>
            <a:pPr>
              <a:lnSpc>
                <a:spcPct val="90000"/>
              </a:lnSpc>
              <a:spcBef>
                <a:spcPct val="0"/>
              </a:spcBef>
              <a:spcAft>
                <a:spcPts val="600"/>
              </a:spcAft>
            </a:pPr>
            <a:r>
              <a:rPr lang="en-US" sz="4400" dirty="0">
                <a:ea typeface="+mj-ea"/>
                <a:cs typeface="+mj-cs"/>
              </a:rPr>
              <a:t>lowland-lowland pair</a:t>
            </a:r>
          </a:p>
        </p:txBody>
      </p:sp>
      <p:sp>
        <p:nvSpPr>
          <p:cNvPr id="8" name="TextBox 7">
            <a:extLst>
              <a:ext uri="{FF2B5EF4-FFF2-40B4-BE49-F238E27FC236}">
                <a16:creationId xmlns:a16="http://schemas.microsoft.com/office/drawing/2014/main" id="{4E6E401B-79AE-454F-9122-F7B9244FB7A1}"/>
              </a:ext>
            </a:extLst>
          </p:cNvPr>
          <p:cNvSpPr txBox="1"/>
          <p:nvPr/>
        </p:nvSpPr>
        <p:spPr>
          <a:xfrm>
            <a:off x="5246557" y="225735"/>
            <a:ext cx="6652311" cy="709433"/>
          </a:xfrm>
          <a:prstGeom prst="rect">
            <a:avLst/>
          </a:prstGeom>
          <a:solidFill>
            <a:schemeClr val="bg1"/>
          </a:solidFill>
        </p:spPr>
        <p:txBody>
          <a:bodyPr vert="horz" lIns="91440" tIns="45720" rIns="91440" bIns="45720" rtlCol="0" anchor="b">
            <a:normAutofit fontScale="62500" lnSpcReduction="20000"/>
          </a:bodyPr>
          <a:lstStyle/>
          <a:p>
            <a:pPr>
              <a:lnSpc>
                <a:spcPct val="90000"/>
              </a:lnSpc>
              <a:spcBef>
                <a:spcPct val="0"/>
              </a:spcBef>
              <a:spcAft>
                <a:spcPts val="600"/>
              </a:spcAft>
            </a:pPr>
            <a:r>
              <a:rPr lang="en-US" sz="4400" dirty="0">
                <a:ea typeface="+mj-ea"/>
                <a:cs typeface="+mj-cs"/>
              </a:rPr>
              <a:t>long-term (13 weeks) competition outcome</a:t>
            </a:r>
          </a:p>
        </p:txBody>
      </p:sp>
      <p:pic>
        <p:nvPicPr>
          <p:cNvPr id="3" name="Picture 2" descr="Chart, box and whisker chart&#10;&#10;Description automatically generated">
            <a:extLst>
              <a:ext uri="{FF2B5EF4-FFF2-40B4-BE49-F238E27FC236}">
                <a16:creationId xmlns:a16="http://schemas.microsoft.com/office/drawing/2014/main" id="{DAD095AC-F44C-7241-82BD-D6BEDDE415DF}"/>
              </a:ext>
            </a:extLst>
          </p:cNvPr>
          <p:cNvPicPr>
            <a:picLocks noChangeAspect="1"/>
          </p:cNvPicPr>
          <p:nvPr/>
        </p:nvPicPr>
        <p:blipFill rotWithShape="1">
          <a:blip r:embed="rId3"/>
          <a:srcRect r="5986"/>
          <a:stretch/>
        </p:blipFill>
        <p:spPr>
          <a:xfrm>
            <a:off x="301602" y="1693888"/>
            <a:ext cx="5439631" cy="4984229"/>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95794674-554E-874A-9C66-B69E9BA0E73F}"/>
              </a:ext>
            </a:extLst>
          </p:cNvPr>
          <p:cNvPicPr>
            <a:picLocks noChangeAspect="1"/>
          </p:cNvPicPr>
          <p:nvPr/>
        </p:nvPicPr>
        <p:blipFill rotWithShape="1">
          <a:blip r:embed="rId4"/>
          <a:srcRect r="5946"/>
          <a:stretch/>
        </p:blipFill>
        <p:spPr>
          <a:xfrm>
            <a:off x="6220918" y="1693888"/>
            <a:ext cx="5638368" cy="5164112"/>
          </a:xfrm>
          <a:prstGeom prst="rect">
            <a:avLst/>
          </a:prstGeom>
        </p:spPr>
      </p:pic>
      <p:sp>
        <p:nvSpPr>
          <p:cNvPr id="10" name="TextBox 9">
            <a:extLst>
              <a:ext uri="{FF2B5EF4-FFF2-40B4-BE49-F238E27FC236}">
                <a16:creationId xmlns:a16="http://schemas.microsoft.com/office/drawing/2014/main" id="{79D02825-AB61-824A-A5F9-D31E55063AB8}"/>
              </a:ext>
            </a:extLst>
          </p:cNvPr>
          <p:cNvSpPr txBox="1"/>
          <p:nvPr/>
        </p:nvSpPr>
        <p:spPr>
          <a:xfrm>
            <a:off x="5741233" y="2698229"/>
            <a:ext cx="959370" cy="923330"/>
          </a:xfrm>
          <a:prstGeom prst="rect">
            <a:avLst/>
          </a:prstGeom>
          <a:noFill/>
        </p:spPr>
        <p:txBody>
          <a:bodyPr wrap="square" rtlCol="0">
            <a:spAutoFit/>
          </a:bodyPr>
          <a:lstStyle/>
          <a:p>
            <a:r>
              <a:rPr lang="en-US" b="1" dirty="0">
                <a:solidFill>
                  <a:srgbClr val="FF0000"/>
                </a:solidFill>
              </a:rPr>
              <a:t>Mixed species bottles</a:t>
            </a:r>
          </a:p>
        </p:txBody>
      </p:sp>
      <p:sp>
        <p:nvSpPr>
          <p:cNvPr id="11" name="TextBox 10">
            <a:extLst>
              <a:ext uri="{FF2B5EF4-FFF2-40B4-BE49-F238E27FC236}">
                <a16:creationId xmlns:a16="http://schemas.microsoft.com/office/drawing/2014/main" id="{D3D861C9-AA03-8C40-BC9B-167DBD119F8D}"/>
              </a:ext>
            </a:extLst>
          </p:cNvPr>
          <p:cNvSpPr txBox="1"/>
          <p:nvPr/>
        </p:nvSpPr>
        <p:spPr>
          <a:xfrm>
            <a:off x="5746232" y="4778114"/>
            <a:ext cx="959370" cy="923330"/>
          </a:xfrm>
          <a:prstGeom prst="rect">
            <a:avLst/>
          </a:prstGeom>
          <a:noFill/>
        </p:spPr>
        <p:txBody>
          <a:bodyPr wrap="square" rtlCol="0">
            <a:spAutoFit/>
          </a:bodyPr>
          <a:lstStyle/>
          <a:p>
            <a:r>
              <a:rPr lang="en-US" b="1" dirty="0">
                <a:solidFill>
                  <a:srgbClr val="FF0000"/>
                </a:solidFill>
              </a:rPr>
              <a:t>Single species</a:t>
            </a:r>
          </a:p>
          <a:p>
            <a:r>
              <a:rPr lang="en-US" b="1" dirty="0">
                <a:solidFill>
                  <a:srgbClr val="FF0000"/>
                </a:solidFill>
              </a:rPr>
              <a:t>bottles</a:t>
            </a:r>
          </a:p>
        </p:txBody>
      </p:sp>
      <p:sp>
        <p:nvSpPr>
          <p:cNvPr id="12" name="TextBox 11">
            <a:extLst>
              <a:ext uri="{FF2B5EF4-FFF2-40B4-BE49-F238E27FC236}">
                <a16:creationId xmlns:a16="http://schemas.microsoft.com/office/drawing/2014/main" id="{F379BA68-59C0-9647-BD25-EF6160553E35}"/>
              </a:ext>
            </a:extLst>
          </p:cNvPr>
          <p:cNvSpPr txBox="1"/>
          <p:nvPr/>
        </p:nvSpPr>
        <p:spPr>
          <a:xfrm>
            <a:off x="1593848" y="1265233"/>
            <a:ext cx="3730054" cy="461665"/>
          </a:xfrm>
          <a:prstGeom prst="rect">
            <a:avLst/>
          </a:prstGeom>
          <a:noFill/>
        </p:spPr>
        <p:txBody>
          <a:bodyPr wrap="square" rtlCol="0">
            <a:spAutoFit/>
          </a:bodyPr>
          <a:lstStyle/>
          <a:p>
            <a:r>
              <a:rPr lang="en-US" sz="2400" b="1" dirty="0"/>
              <a:t>Survived from last transfer</a:t>
            </a:r>
          </a:p>
        </p:txBody>
      </p:sp>
      <p:sp>
        <p:nvSpPr>
          <p:cNvPr id="13" name="TextBox 12">
            <a:extLst>
              <a:ext uri="{FF2B5EF4-FFF2-40B4-BE49-F238E27FC236}">
                <a16:creationId xmlns:a16="http://schemas.microsoft.com/office/drawing/2014/main" id="{8D319115-0904-F743-9F42-D74045958FFF}"/>
              </a:ext>
            </a:extLst>
          </p:cNvPr>
          <p:cNvSpPr txBox="1"/>
          <p:nvPr/>
        </p:nvSpPr>
        <p:spPr>
          <a:xfrm>
            <a:off x="8014951" y="1232223"/>
            <a:ext cx="3107749" cy="461665"/>
          </a:xfrm>
          <a:prstGeom prst="rect">
            <a:avLst/>
          </a:prstGeom>
          <a:noFill/>
        </p:spPr>
        <p:txBody>
          <a:bodyPr wrap="square" rtlCol="0">
            <a:spAutoFit/>
          </a:bodyPr>
          <a:lstStyle/>
          <a:p>
            <a:r>
              <a:rPr lang="en-US" sz="2400" b="1" dirty="0"/>
              <a:t>Newly emerged adults</a:t>
            </a:r>
          </a:p>
        </p:txBody>
      </p:sp>
    </p:spTree>
    <p:extLst>
      <p:ext uri="{BB962C8B-B14F-4D97-AF65-F5344CB8AC3E}">
        <p14:creationId xmlns:p14="http://schemas.microsoft.com/office/powerpoint/2010/main" val="318263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A7D072-7A87-7A4B-AE94-22FB213D6DD3}"/>
              </a:ext>
            </a:extLst>
          </p:cNvPr>
          <p:cNvSpPr txBox="1"/>
          <p:nvPr/>
        </p:nvSpPr>
        <p:spPr>
          <a:xfrm>
            <a:off x="389468" y="249147"/>
            <a:ext cx="11533587" cy="646331"/>
          </a:xfrm>
          <a:prstGeom prst="rect">
            <a:avLst/>
          </a:prstGeom>
          <a:noFill/>
        </p:spPr>
        <p:txBody>
          <a:bodyPr wrap="square" rtlCol="0">
            <a:spAutoFit/>
          </a:bodyPr>
          <a:lstStyle/>
          <a:p>
            <a:r>
              <a:rPr lang="en-US" sz="3600" dirty="0"/>
              <a:t>Mapping thermal performance on the temperature gradient</a:t>
            </a:r>
          </a:p>
        </p:txBody>
      </p:sp>
      <p:sp>
        <p:nvSpPr>
          <p:cNvPr id="12" name="Freeform 11">
            <a:extLst>
              <a:ext uri="{FF2B5EF4-FFF2-40B4-BE49-F238E27FC236}">
                <a16:creationId xmlns:a16="http://schemas.microsoft.com/office/drawing/2014/main" id="{BAE0A443-B20C-9A45-8F19-A94110CC6FB8}"/>
              </a:ext>
            </a:extLst>
          </p:cNvPr>
          <p:cNvSpPr/>
          <p:nvPr/>
        </p:nvSpPr>
        <p:spPr>
          <a:xfrm>
            <a:off x="2642553" y="3046329"/>
            <a:ext cx="6645728" cy="2400100"/>
          </a:xfrm>
          <a:custGeom>
            <a:avLst/>
            <a:gdLst>
              <a:gd name="connsiteX0" fmla="*/ 0 w 6384472"/>
              <a:gd name="connsiteY0" fmla="*/ 2302590 h 2498533"/>
              <a:gd name="connsiteX1" fmla="*/ 2563586 w 6384472"/>
              <a:gd name="connsiteY1" fmla="*/ 2269933 h 2498533"/>
              <a:gd name="connsiteX2" fmla="*/ 4506686 w 6384472"/>
              <a:gd name="connsiteY2" fmla="*/ 326833 h 2498533"/>
              <a:gd name="connsiteX3" fmla="*/ 5257800 w 6384472"/>
              <a:gd name="connsiteY3" fmla="*/ 163547 h 2498533"/>
              <a:gd name="connsiteX4" fmla="*/ 6172200 w 6384472"/>
              <a:gd name="connsiteY4" fmla="*/ 1992347 h 2498533"/>
              <a:gd name="connsiteX5" fmla="*/ 6384472 w 6384472"/>
              <a:gd name="connsiteY5" fmla="*/ 2498533 h 2498533"/>
              <a:gd name="connsiteX0" fmla="*/ 0 w 6384472"/>
              <a:gd name="connsiteY0" fmla="*/ 2335247 h 2498533"/>
              <a:gd name="connsiteX1" fmla="*/ 2563586 w 6384472"/>
              <a:gd name="connsiteY1" fmla="*/ 2269933 h 2498533"/>
              <a:gd name="connsiteX2" fmla="*/ 4506686 w 6384472"/>
              <a:gd name="connsiteY2" fmla="*/ 326833 h 2498533"/>
              <a:gd name="connsiteX3" fmla="*/ 5257800 w 6384472"/>
              <a:gd name="connsiteY3" fmla="*/ 163547 h 2498533"/>
              <a:gd name="connsiteX4" fmla="*/ 6172200 w 6384472"/>
              <a:gd name="connsiteY4" fmla="*/ 1992347 h 2498533"/>
              <a:gd name="connsiteX5" fmla="*/ 6384472 w 6384472"/>
              <a:gd name="connsiteY5" fmla="*/ 2498533 h 2498533"/>
              <a:gd name="connsiteX0" fmla="*/ 0 w 6384472"/>
              <a:gd name="connsiteY0" fmla="*/ 2326813 h 2490099"/>
              <a:gd name="connsiteX1" fmla="*/ 2547257 w 6384472"/>
              <a:gd name="connsiteY1" fmla="*/ 2081885 h 2490099"/>
              <a:gd name="connsiteX2" fmla="*/ 4506686 w 6384472"/>
              <a:gd name="connsiteY2" fmla="*/ 318399 h 2490099"/>
              <a:gd name="connsiteX3" fmla="*/ 5257800 w 6384472"/>
              <a:gd name="connsiteY3" fmla="*/ 155113 h 2490099"/>
              <a:gd name="connsiteX4" fmla="*/ 6172200 w 6384472"/>
              <a:gd name="connsiteY4" fmla="*/ 1983913 h 2490099"/>
              <a:gd name="connsiteX5" fmla="*/ 6384472 w 6384472"/>
              <a:gd name="connsiteY5" fmla="*/ 2490099 h 2490099"/>
              <a:gd name="connsiteX0" fmla="*/ 0 w 6384472"/>
              <a:gd name="connsiteY0" fmla="*/ 2340559 h 2503845"/>
              <a:gd name="connsiteX1" fmla="*/ 2547257 w 6384472"/>
              <a:gd name="connsiteY1" fmla="*/ 2095631 h 2503845"/>
              <a:gd name="connsiteX2" fmla="*/ 4474029 w 6384472"/>
              <a:gd name="connsiteY2" fmla="*/ 299488 h 2503845"/>
              <a:gd name="connsiteX3" fmla="*/ 5257800 w 6384472"/>
              <a:gd name="connsiteY3" fmla="*/ 168859 h 2503845"/>
              <a:gd name="connsiteX4" fmla="*/ 6172200 w 6384472"/>
              <a:gd name="connsiteY4" fmla="*/ 1997659 h 2503845"/>
              <a:gd name="connsiteX5" fmla="*/ 6384472 w 6384472"/>
              <a:gd name="connsiteY5" fmla="*/ 2503845 h 2503845"/>
              <a:gd name="connsiteX0" fmla="*/ 0 w 6384472"/>
              <a:gd name="connsiteY0" fmla="*/ 2250627 h 2413913"/>
              <a:gd name="connsiteX1" fmla="*/ 2547257 w 6384472"/>
              <a:gd name="connsiteY1" fmla="*/ 2005699 h 2413913"/>
              <a:gd name="connsiteX2" fmla="*/ 4474029 w 6384472"/>
              <a:gd name="connsiteY2" fmla="*/ 209556 h 2413913"/>
              <a:gd name="connsiteX3" fmla="*/ 5372100 w 6384472"/>
              <a:gd name="connsiteY3" fmla="*/ 225884 h 2413913"/>
              <a:gd name="connsiteX4" fmla="*/ 6172200 w 6384472"/>
              <a:gd name="connsiteY4" fmla="*/ 1907727 h 2413913"/>
              <a:gd name="connsiteX5" fmla="*/ 6384472 w 6384472"/>
              <a:gd name="connsiteY5" fmla="*/ 2413913 h 2413913"/>
              <a:gd name="connsiteX0" fmla="*/ 0 w 6384472"/>
              <a:gd name="connsiteY0" fmla="*/ 2237035 h 2400321"/>
              <a:gd name="connsiteX1" fmla="*/ 2645228 w 6384472"/>
              <a:gd name="connsiteY1" fmla="*/ 1779836 h 2400321"/>
              <a:gd name="connsiteX2" fmla="*/ 4474029 w 6384472"/>
              <a:gd name="connsiteY2" fmla="*/ 195964 h 2400321"/>
              <a:gd name="connsiteX3" fmla="*/ 5372100 w 6384472"/>
              <a:gd name="connsiteY3" fmla="*/ 212292 h 2400321"/>
              <a:gd name="connsiteX4" fmla="*/ 6172200 w 6384472"/>
              <a:gd name="connsiteY4" fmla="*/ 1894135 h 2400321"/>
              <a:gd name="connsiteX5" fmla="*/ 6384472 w 6384472"/>
              <a:gd name="connsiteY5" fmla="*/ 2400321 h 2400321"/>
              <a:gd name="connsiteX0" fmla="*/ 0 w 6433458"/>
              <a:gd name="connsiteY0" fmla="*/ 2318678 h 2400321"/>
              <a:gd name="connsiteX1" fmla="*/ 2694214 w 6433458"/>
              <a:gd name="connsiteY1" fmla="*/ 1779836 h 2400321"/>
              <a:gd name="connsiteX2" fmla="*/ 4523015 w 6433458"/>
              <a:gd name="connsiteY2" fmla="*/ 195964 h 2400321"/>
              <a:gd name="connsiteX3" fmla="*/ 5421086 w 6433458"/>
              <a:gd name="connsiteY3" fmla="*/ 212292 h 2400321"/>
              <a:gd name="connsiteX4" fmla="*/ 6221186 w 6433458"/>
              <a:gd name="connsiteY4" fmla="*/ 1894135 h 2400321"/>
              <a:gd name="connsiteX5" fmla="*/ 6433458 w 6433458"/>
              <a:gd name="connsiteY5" fmla="*/ 2400321 h 2400321"/>
              <a:gd name="connsiteX0" fmla="*/ 0 w 6433458"/>
              <a:gd name="connsiteY0" fmla="*/ 2318678 h 2400321"/>
              <a:gd name="connsiteX1" fmla="*/ 2694214 w 6433458"/>
              <a:gd name="connsiteY1" fmla="*/ 1779836 h 2400321"/>
              <a:gd name="connsiteX2" fmla="*/ 4523015 w 6433458"/>
              <a:gd name="connsiteY2" fmla="*/ 195964 h 2400321"/>
              <a:gd name="connsiteX3" fmla="*/ 5421086 w 6433458"/>
              <a:gd name="connsiteY3" fmla="*/ 212292 h 2400321"/>
              <a:gd name="connsiteX4" fmla="*/ 6221186 w 6433458"/>
              <a:gd name="connsiteY4" fmla="*/ 1894135 h 2400321"/>
              <a:gd name="connsiteX5" fmla="*/ 6433458 w 6433458"/>
              <a:gd name="connsiteY5" fmla="*/ 2400321 h 2400321"/>
              <a:gd name="connsiteX0" fmla="*/ 0 w 6433458"/>
              <a:gd name="connsiteY0" fmla="*/ 2319689 h 2401332"/>
              <a:gd name="connsiteX1" fmla="*/ 2694214 w 6433458"/>
              <a:gd name="connsiteY1" fmla="*/ 1780847 h 2401332"/>
              <a:gd name="connsiteX2" fmla="*/ 4523015 w 6433458"/>
              <a:gd name="connsiteY2" fmla="*/ 196975 h 2401332"/>
              <a:gd name="connsiteX3" fmla="*/ 5421086 w 6433458"/>
              <a:gd name="connsiteY3" fmla="*/ 213303 h 2401332"/>
              <a:gd name="connsiteX4" fmla="*/ 6253844 w 6433458"/>
              <a:gd name="connsiteY4" fmla="*/ 1911474 h 2401332"/>
              <a:gd name="connsiteX5" fmla="*/ 6433458 w 6433458"/>
              <a:gd name="connsiteY5" fmla="*/ 2401332 h 2401332"/>
              <a:gd name="connsiteX0" fmla="*/ 0 w 6433458"/>
              <a:gd name="connsiteY0" fmla="*/ 2319689 h 2401332"/>
              <a:gd name="connsiteX1" fmla="*/ 2694214 w 6433458"/>
              <a:gd name="connsiteY1" fmla="*/ 1780847 h 2401332"/>
              <a:gd name="connsiteX2" fmla="*/ 4523015 w 6433458"/>
              <a:gd name="connsiteY2" fmla="*/ 196975 h 2401332"/>
              <a:gd name="connsiteX3" fmla="*/ 5421086 w 6433458"/>
              <a:gd name="connsiteY3" fmla="*/ 213303 h 2401332"/>
              <a:gd name="connsiteX4" fmla="*/ 6253844 w 6433458"/>
              <a:gd name="connsiteY4" fmla="*/ 1911474 h 2401332"/>
              <a:gd name="connsiteX5" fmla="*/ 6433458 w 6433458"/>
              <a:gd name="connsiteY5" fmla="*/ 2401332 h 2401332"/>
              <a:gd name="connsiteX0" fmla="*/ 0 w 6433458"/>
              <a:gd name="connsiteY0" fmla="*/ 2302110 h 2383753"/>
              <a:gd name="connsiteX1" fmla="*/ 2694214 w 6433458"/>
              <a:gd name="connsiteY1" fmla="*/ 1763268 h 2383753"/>
              <a:gd name="connsiteX2" fmla="*/ 4523015 w 6433458"/>
              <a:gd name="connsiteY2" fmla="*/ 179396 h 2383753"/>
              <a:gd name="connsiteX3" fmla="*/ 5486400 w 6433458"/>
              <a:gd name="connsiteY3" fmla="*/ 228381 h 2383753"/>
              <a:gd name="connsiteX4" fmla="*/ 6253844 w 6433458"/>
              <a:gd name="connsiteY4" fmla="*/ 1893895 h 2383753"/>
              <a:gd name="connsiteX5" fmla="*/ 6433458 w 6433458"/>
              <a:gd name="connsiteY5" fmla="*/ 2383753 h 2383753"/>
              <a:gd name="connsiteX0" fmla="*/ 0 w 6433458"/>
              <a:gd name="connsiteY0" fmla="*/ 2315201 h 2396844"/>
              <a:gd name="connsiteX1" fmla="*/ 2694214 w 6433458"/>
              <a:gd name="connsiteY1" fmla="*/ 1776359 h 2396844"/>
              <a:gd name="connsiteX2" fmla="*/ 4523015 w 6433458"/>
              <a:gd name="connsiteY2" fmla="*/ 192487 h 2396844"/>
              <a:gd name="connsiteX3" fmla="*/ 5486400 w 6433458"/>
              <a:gd name="connsiteY3" fmla="*/ 241472 h 2396844"/>
              <a:gd name="connsiteX4" fmla="*/ 6253844 w 6433458"/>
              <a:gd name="connsiteY4" fmla="*/ 1906986 h 2396844"/>
              <a:gd name="connsiteX5" fmla="*/ 6433458 w 6433458"/>
              <a:gd name="connsiteY5" fmla="*/ 2396844 h 2396844"/>
              <a:gd name="connsiteX0" fmla="*/ 0 w 6436285"/>
              <a:gd name="connsiteY0" fmla="*/ 2316127 h 2397770"/>
              <a:gd name="connsiteX1" fmla="*/ 2694214 w 6436285"/>
              <a:gd name="connsiteY1" fmla="*/ 1777285 h 2397770"/>
              <a:gd name="connsiteX2" fmla="*/ 4523015 w 6436285"/>
              <a:gd name="connsiteY2" fmla="*/ 193413 h 2397770"/>
              <a:gd name="connsiteX3" fmla="*/ 5486400 w 6436285"/>
              <a:gd name="connsiteY3" fmla="*/ 242398 h 2397770"/>
              <a:gd name="connsiteX4" fmla="*/ 6302830 w 6436285"/>
              <a:gd name="connsiteY4" fmla="*/ 1924241 h 2397770"/>
              <a:gd name="connsiteX5" fmla="*/ 6433458 w 6436285"/>
              <a:gd name="connsiteY5" fmla="*/ 2397770 h 2397770"/>
              <a:gd name="connsiteX0" fmla="*/ 0 w 6433458"/>
              <a:gd name="connsiteY0" fmla="*/ 2316127 h 2397770"/>
              <a:gd name="connsiteX1" fmla="*/ 2694214 w 6433458"/>
              <a:gd name="connsiteY1" fmla="*/ 1777285 h 2397770"/>
              <a:gd name="connsiteX2" fmla="*/ 4523015 w 6433458"/>
              <a:gd name="connsiteY2" fmla="*/ 193413 h 2397770"/>
              <a:gd name="connsiteX3" fmla="*/ 5486400 w 6433458"/>
              <a:gd name="connsiteY3" fmla="*/ 242398 h 2397770"/>
              <a:gd name="connsiteX4" fmla="*/ 6302830 w 6433458"/>
              <a:gd name="connsiteY4" fmla="*/ 1924241 h 2397770"/>
              <a:gd name="connsiteX5" fmla="*/ 6433458 w 6433458"/>
              <a:gd name="connsiteY5" fmla="*/ 2397770 h 2397770"/>
              <a:gd name="connsiteX0" fmla="*/ 0 w 6433458"/>
              <a:gd name="connsiteY0" fmla="*/ 2317989 h 2399632"/>
              <a:gd name="connsiteX1" fmla="*/ 2694214 w 6433458"/>
              <a:gd name="connsiteY1" fmla="*/ 1779147 h 2399632"/>
              <a:gd name="connsiteX2" fmla="*/ 4523015 w 6433458"/>
              <a:gd name="connsiteY2" fmla="*/ 195275 h 2399632"/>
              <a:gd name="connsiteX3" fmla="*/ 5486400 w 6433458"/>
              <a:gd name="connsiteY3" fmla="*/ 244260 h 2399632"/>
              <a:gd name="connsiteX4" fmla="*/ 6270173 w 6433458"/>
              <a:gd name="connsiteY4" fmla="*/ 1958760 h 2399632"/>
              <a:gd name="connsiteX5" fmla="*/ 6433458 w 6433458"/>
              <a:gd name="connsiteY5" fmla="*/ 2399632 h 2399632"/>
              <a:gd name="connsiteX0" fmla="*/ 0 w 6442146"/>
              <a:gd name="connsiteY0" fmla="*/ 2317057 h 2398700"/>
              <a:gd name="connsiteX1" fmla="*/ 2694214 w 6442146"/>
              <a:gd name="connsiteY1" fmla="*/ 1778215 h 2398700"/>
              <a:gd name="connsiteX2" fmla="*/ 4523015 w 6442146"/>
              <a:gd name="connsiteY2" fmla="*/ 194343 h 2398700"/>
              <a:gd name="connsiteX3" fmla="*/ 5486400 w 6442146"/>
              <a:gd name="connsiteY3" fmla="*/ 243328 h 2398700"/>
              <a:gd name="connsiteX4" fmla="*/ 6368144 w 6442146"/>
              <a:gd name="connsiteY4" fmla="*/ 1941500 h 2398700"/>
              <a:gd name="connsiteX5" fmla="*/ 6433458 w 6442146"/>
              <a:gd name="connsiteY5" fmla="*/ 2398700 h 2398700"/>
              <a:gd name="connsiteX0" fmla="*/ 0 w 6442146"/>
              <a:gd name="connsiteY0" fmla="*/ 2317057 h 2398700"/>
              <a:gd name="connsiteX1" fmla="*/ 2694214 w 6442146"/>
              <a:gd name="connsiteY1" fmla="*/ 1778215 h 2398700"/>
              <a:gd name="connsiteX2" fmla="*/ 4523015 w 6442146"/>
              <a:gd name="connsiteY2" fmla="*/ 194343 h 2398700"/>
              <a:gd name="connsiteX3" fmla="*/ 5486400 w 6442146"/>
              <a:gd name="connsiteY3" fmla="*/ 243328 h 2398700"/>
              <a:gd name="connsiteX4" fmla="*/ 6368144 w 6442146"/>
              <a:gd name="connsiteY4" fmla="*/ 1941500 h 2398700"/>
              <a:gd name="connsiteX5" fmla="*/ 6433458 w 6442146"/>
              <a:gd name="connsiteY5" fmla="*/ 2398700 h 2398700"/>
              <a:gd name="connsiteX0" fmla="*/ 0 w 6547758"/>
              <a:gd name="connsiteY0" fmla="*/ 2317057 h 2415029"/>
              <a:gd name="connsiteX1" fmla="*/ 2694214 w 6547758"/>
              <a:gd name="connsiteY1" fmla="*/ 1778215 h 2415029"/>
              <a:gd name="connsiteX2" fmla="*/ 4523015 w 6547758"/>
              <a:gd name="connsiteY2" fmla="*/ 194343 h 2415029"/>
              <a:gd name="connsiteX3" fmla="*/ 5486400 w 6547758"/>
              <a:gd name="connsiteY3" fmla="*/ 243328 h 2415029"/>
              <a:gd name="connsiteX4" fmla="*/ 6368144 w 6547758"/>
              <a:gd name="connsiteY4" fmla="*/ 1941500 h 2415029"/>
              <a:gd name="connsiteX5" fmla="*/ 6547758 w 6547758"/>
              <a:gd name="connsiteY5" fmla="*/ 2415029 h 2415029"/>
              <a:gd name="connsiteX0" fmla="*/ 0 w 6482443"/>
              <a:gd name="connsiteY0" fmla="*/ 2317057 h 2431357"/>
              <a:gd name="connsiteX1" fmla="*/ 2694214 w 6482443"/>
              <a:gd name="connsiteY1" fmla="*/ 1778215 h 2431357"/>
              <a:gd name="connsiteX2" fmla="*/ 4523015 w 6482443"/>
              <a:gd name="connsiteY2" fmla="*/ 194343 h 2431357"/>
              <a:gd name="connsiteX3" fmla="*/ 5486400 w 6482443"/>
              <a:gd name="connsiteY3" fmla="*/ 243328 h 2431357"/>
              <a:gd name="connsiteX4" fmla="*/ 6368144 w 6482443"/>
              <a:gd name="connsiteY4" fmla="*/ 1941500 h 2431357"/>
              <a:gd name="connsiteX5" fmla="*/ 6482443 w 6482443"/>
              <a:gd name="connsiteY5" fmla="*/ 2431357 h 2431357"/>
              <a:gd name="connsiteX0" fmla="*/ 0 w 6482443"/>
              <a:gd name="connsiteY0" fmla="*/ 2295483 h 2409783"/>
              <a:gd name="connsiteX1" fmla="*/ 3167743 w 6482443"/>
              <a:gd name="connsiteY1" fmla="*/ 1626012 h 2409783"/>
              <a:gd name="connsiteX2" fmla="*/ 4523015 w 6482443"/>
              <a:gd name="connsiteY2" fmla="*/ 172769 h 2409783"/>
              <a:gd name="connsiteX3" fmla="*/ 5486400 w 6482443"/>
              <a:gd name="connsiteY3" fmla="*/ 221754 h 2409783"/>
              <a:gd name="connsiteX4" fmla="*/ 6368144 w 6482443"/>
              <a:gd name="connsiteY4" fmla="*/ 1919926 h 2409783"/>
              <a:gd name="connsiteX5" fmla="*/ 6482443 w 6482443"/>
              <a:gd name="connsiteY5" fmla="*/ 2409783 h 2409783"/>
              <a:gd name="connsiteX0" fmla="*/ 0 w 6482443"/>
              <a:gd name="connsiteY0" fmla="*/ 2286022 h 2400322"/>
              <a:gd name="connsiteX1" fmla="*/ 3167743 w 6482443"/>
              <a:gd name="connsiteY1" fmla="*/ 1616551 h 2400322"/>
              <a:gd name="connsiteX2" fmla="*/ 4604658 w 6482443"/>
              <a:gd name="connsiteY2" fmla="*/ 179637 h 2400322"/>
              <a:gd name="connsiteX3" fmla="*/ 5486400 w 6482443"/>
              <a:gd name="connsiteY3" fmla="*/ 212293 h 2400322"/>
              <a:gd name="connsiteX4" fmla="*/ 6368144 w 6482443"/>
              <a:gd name="connsiteY4" fmla="*/ 1910465 h 2400322"/>
              <a:gd name="connsiteX5" fmla="*/ 6482443 w 6482443"/>
              <a:gd name="connsiteY5" fmla="*/ 2400322 h 2400322"/>
              <a:gd name="connsiteX0" fmla="*/ 0 w 6204857"/>
              <a:gd name="connsiteY0" fmla="*/ 2139065 h 2400322"/>
              <a:gd name="connsiteX1" fmla="*/ 2890157 w 6204857"/>
              <a:gd name="connsiteY1" fmla="*/ 1616551 h 2400322"/>
              <a:gd name="connsiteX2" fmla="*/ 4327072 w 6204857"/>
              <a:gd name="connsiteY2" fmla="*/ 179637 h 2400322"/>
              <a:gd name="connsiteX3" fmla="*/ 5208814 w 6204857"/>
              <a:gd name="connsiteY3" fmla="*/ 212293 h 2400322"/>
              <a:gd name="connsiteX4" fmla="*/ 6090558 w 6204857"/>
              <a:gd name="connsiteY4" fmla="*/ 1910465 h 2400322"/>
              <a:gd name="connsiteX5" fmla="*/ 6204857 w 6204857"/>
              <a:gd name="connsiteY5" fmla="*/ 2400322 h 2400322"/>
              <a:gd name="connsiteX0" fmla="*/ 0 w 6204857"/>
              <a:gd name="connsiteY0" fmla="*/ 2139065 h 2400322"/>
              <a:gd name="connsiteX1" fmla="*/ 2890157 w 6204857"/>
              <a:gd name="connsiteY1" fmla="*/ 1616551 h 2400322"/>
              <a:gd name="connsiteX2" fmla="*/ 4327072 w 6204857"/>
              <a:gd name="connsiteY2" fmla="*/ 179637 h 2400322"/>
              <a:gd name="connsiteX3" fmla="*/ 5208814 w 6204857"/>
              <a:gd name="connsiteY3" fmla="*/ 212293 h 2400322"/>
              <a:gd name="connsiteX4" fmla="*/ 6090558 w 6204857"/>
              <a:gd name="connsiteY4" fmla="*/ 1910465 h 2400322"/>
              <a:gd name="connsiteX5" fmla="*/ 6204857 w 6204857"/>
              <a:gd name="connsiteY5" fmla="*/ 2400322 h 2400322"/>
              <a:gd name="connsiteX0" fmla="*/ 0 w 6645728"/>
              <a:gd name="connsiteY0" fmla="*/ 2139065 h 2400322"/>
              <a:gd name="connsiteX1" fmla="*/ 3331028 w 6645728"/>
              <a:gd name="connsiteY1" fmla="*/ 1616551 h 2400322"/>
              <a:gd name="connsiteX2" fmla="*/ 4767943 w 6645728"/>
              <a:gd name="connsiteY2" fmla="*/ 179637 h 2400322"/>
              <a:gd name="connsiteX3" fmla="*/ 5649685 w 6645728"/>
              <a:gd name="connsiteY3" fmla="*/ 212293 h 2400322"/>
              <a:gd name="connsiteX4" fmla="*/ 6531429 w 6645728"/>
              <a:gd name="connsiteY4" fmla="*/ 1910465 h 2400322"/>
              <a:gd name="connsiteX5" fmla="*/ 6645728 w 6645728"/>
              <a:gd name="connsiteY5" fmla="*/ 2400322 h 2400322"/>
              <a:gd name="connsiteX0" fmla="*/ 0 w 6645728"/>
              <a:gd name="connsiteY0" fmla="*/ 2157836 h 2419093"/>
              <a:gd name="connsiteX1" fmla="*/ 3331028 w 6645728"/>
              <a:gd name="connsiteY1" fmla="*/ 1635322 h 2419093"/>
              <a:gd name="connsiteX2" fmla="*/ 4767943 w 6645728"/>
              <a:gd name="connsiteY2" fmla="*/ 198408 h 2419093"/>
              <a:gd name="connsiteX3" fmla="*/ 5715000 w 6645728"/>
              <a:gd name="connsiteY3" fmla="*/ 198407 h 2419093"/>
              <a:gd name="connsiteX4" fmla="*/ 6531429 w 6645728"/>
              <a:gd name="connsiteY4" fmla="*/ 1929236 h 2419093"/>
              <a:gd name="connsiteX5" fmla="*/ 6645728 w 6645728"/>
              <a:gd name="connsiteY5" fmla="*/ 2419093 h 2419093"/>
              <a:gd name="connsiteX0" fmla="*/ 0 w 6645728"/>
              <a:gd name="connsiteY0" fmla="*/ 2118457 h 2379714"/>
              <a:gd name="connsiteX1" fmla="*/ 3331028 w 6645728"/>
              <a:gd name="connsiteY1" fmla="*/ 1595943 h 2379714"/>
              <a:gd name="connsiteX2" fmla="*/ 4784271 w 6645728"/>
              <a:gd name="connsiteY2" fmla="*/ 240672 h 2379714"/>
              <a:gd name="connsiteX3" fmla="*/ 5715000 w 6645728"/>
              <a:gd name="connsiteY3" fmla="*/ 159028 h 2379714"/>
              <a:gd name="connsiteX4" fmla="*/ 6531429 w 6645728"/>
              <a:gd name="connsiteY4" fmla="*/ 1889857 h 2379714"/>
              <a:gd name="connsiteX5" fmla="*/ 6645728 w 6645728"/>
              <a:gd name="connsiteY5" fmla="*/ 2379714 h 2379714"/>
              <a:gd name="connsiteX0" fmla="*/ 0 w 6645728"/>
              <a:gd name="connsiteY0" fmla="*/ 2138843 h 2400100"/>
              <a:gd name="connsiteX1" fmla="*/ 3331028 w 6645728"/>
              <a:gd name="connsiteY1" fmla="*/ 1616329 h 2400100"/>
              <a:gd name="connsiteX2" fmla="*/ 4784271 w 6645728"/>
              <a:gd name="connsiteY2" fmla="*/ 261058 h 2400100"/>
              <a:gd name="connsiteX3" fmla="*/ 5715000 w 6645728"/>
              <a:gd name="connsiteY3" fmla="*/ 179414 h 2400100"/>
              <a:gd name="connsiteX4" fmla="*/ 6531429 w 6645728"/>
              <a:gd name="connsiteY4" fmla="*/ 1910243 h 2400100"/>
              <a:gd name="connsiteX5" fmla="*/ 6645728 w 6645728"/>
              <a:gd name="connsiteY5" fmla="*/ 2400100 h 24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5728" h="2400100">
                <a:moveTo>
                  <a:pt x="0" y="2138843"/>
                </a:moveTo>
                <a:cubicBezTo>
                  <a:pt x="938893" y="2107546"/>
                  <a:pt x="2533650" y="1929293"/>
                  <a:pt x="3331028" y="1616329"/>
                </a:cubicBezTo>
                <a:cubicBezTo>
                  <a:pt x="4128406" y="1303365"/>
                  <a:pt x="4386942" y="565858"/>
                  <a:pt x="4784271" y="261058"/>
                </a:cubicBezTo>
                <a:cubicBezTo>
                  <a:pt x="5181600" y="-43742"/>
                  <a:pt x="5423807" y="-95450"/>
                  <a:pt x="5715000" y="179414"/>
                </a:cubicBezTo>
                <a:cubicBezTo>
                  <a:pt x="6006193" y="454278"/>
                  <a:pt x="6392636" y="1521079"/>
                  <a:pt x="6531429" y="1910243"/>
                </a:cubicBezTo>
                <a:cubicBezTo>
                  <a:pt x="6653894" y="2364721"/>
                  <a:pt x="6633481" y="2341589"/>
                  <a:pt x="6645728" y="240010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602A708-A0C3-7E49-A0EE-B38988C8AC21}"/>
              </a:ext>
            </a:extLst>
          </p:cNvPr>
          <p:cNvSpPr/>
          <p:nvPr/>
        </p:nvSpPr>
        <p:spPr>
          <a:xfrm>
            <a:off x="2645227" y="2007399"/>
            <a:ext cx="6874328" cy="3430020"/>
          </a:xfrm>
          <a:custGeom>
            <a:avLst/>
            <a:gdLst>
              <a:gd name="connsiteX0" fmla="*/ 0 w 6841671"/>
              <a:gd name="connsiteY0" fmla="*/ 3328655 h 3557854"/>
              <a:gd name="connsiteX1" fmla="*/ 2890157 w 6841671"/>
              <a:gd name="connsiteY1" fmla="*/ 3247012 h 3557854"/>
              <a:gd name="connsiteX2" fmla="*/ 4898571 w 6841671"/>
              <a:gd name="connsiteY2" fmla="*/ 307870 h 3557854"/>
              <a:gd name="connsiteX3" fmla="*/ 5666014 w 6841671"/>
              <a:gd name="connsiteY3" fmla="*/ 258884 h 3557854"/>
              <a:gd name="connsiteX4" fmla="*/ 6498771 w 6841671"/>
              <a:gd name="connsiteY4" fmla="*/ 1810098 h 3557854"/>
              <a:gd name="connsiteX5" fmla="*/ 6841671 w 6841671"/>
              <a:gd name="connsiteY5" fmla="*/ 3442955 h 3557854"/>
              <a:gd name="connsiteX6" fmla="*/ 6841671 w 6841671"/>
              <a:gd name="connsiteY6" fmla="*/ 3442955 h 3557854"/>
              <a:gd name="connsiteX0" fmla="*/ 0 w 6841671"/>
              <a:gd name="connsiteY0" fmla="*/ 3307806 h 3422106"/>
              <a:gd name="connsiteX1" fmla="*/ 3004457 w 6841671"/>
              <a:gd name="connsiteY1" fmla="*/ 2915920 h 3422106"/>
              <a:gd name="connsiteX2" fmla="*/ 4898571 w 6841671"/>
              <a:gd name="connsiteY2" fmla="*/ 287021 h 3422106"/>
              <a:gd name="connsiteX3" fmla="*/ 5666014 w 6841671"/>
              <a:gd name="connsiteY3" fmla="*/ 238035 h 3422106"/>
              <a:gd name="connsiteX4" fmla="*/ 6498771 w 6841671"/>
              <a:gd name="connsiteY4" fmla="*/ 1789249 h 3422106"/>
              <a:gd name="connsiteX5" fmla="*/ 6841671 w 6841671"/>
              <a:gd name="connsiteY5" fmla="*/ 3422106 h 3422106"/>
              <a:gd name="connsiteX6" fmla="*/ 6841671 w 6841671"/>
              <a:gd name="connsiteY6" fmla="*/ 3422106 h 3422106"/>
              <a:gd name="connsiteX0" fmla="*/ 0 w 6841671"/>
              <a:gd name="connsiteY0" fmla="*/ 3298095 h 3412395"/>
              <a:gd name="connsiteX1" fmla="*/ 3037114 w 6841671"/>
              <a:gd name="connsiteY1" fmla="*/ 2759252 h 3412395"/>
              <a:gd name="connsiteX2" fmla="*/ 4898571 w 6841671"/>
              <a:gd name="connsiteY2" fmla="*/ 277310 h 3412395"/>
              <a:gd name="connsiteX3" fmla="*/ 5666014 w 6841671"/>
              <a:gd name="connsiteY3" fmla="*/ 228324 h 3412395"/>
              <a:gd name="connsiteX4" fmla="*/ 6498771 w 6841671"/>
              <a:gd name="connsiteY4" fmla="*/ 1779538 h 3412395"/>
              <a:gd name="connsiteX5" fmla="*/ 6841671 w 6841671"/>
              <a:gd name="connsiteY5" fmla="*/ 3412395 h 3412395"/>
              <a:gd name="connsiteX6" fmla="*/ 6841671 w 6841671"/>
              <a:gd name="connsiteY6" fmla="*/ 3412395 h 3412395"/>
              <a:gd name="connsiteX0" fmla="*/ 0 w 6874328"/>
              <a:gd name="connsiteY0" fmla="*/ 3363410 h 3431495"/>
              <a:gd name="connsiteX1" fmla="*/ 3069771 w 6874328"/>
              <a:gd name="connsiteY1" fmla="*/ 2759252 h 3431495"/>
              <a:gd name="connsiteX2" fmla="*/ 4931228 w 6874328"/>
              <a:gd name="connsiteY2" fmla="*/ 277310 h 3431495"/>
              <a:gd name="connsiteX3" fmla="*/ 5698671 w 6874328"/>
              <a:gd name="connsiteY3" fmla="*/ 228324 h 3431495"/>
              <a:gd name="connsiteX4" fmla="*/ 6531428 w 6874328"/>
              <a:gd name="connsiteY4" fmla="*/ 1779538 h 3431495"/>
              <a:gd name="connsiteX5" fmla="*/ 6874328 w 6874328"/>
              <a:gd name="connsiteY5" fmla="*/ 3412395 h 3431495"/>
              <a:gd name="connsiteX6" fmla="*/ 6874328 w 6874328"/>
              <a:gd name="connsiteY6" fmla="*/ 3412395 h 3431495"/>
              <a:gd name="connsiteX0" fmla="*/ 0 w 6874328"/>
              <a:gd name="connsiteY0" fmla="*/ 3363410 h 3412395"/>
              <a:gd name="connsiteX1" fmla="*/ 3069771 w 6874328"/>
              <a:gd name="connsiteY1" fmla="*/ 2759252 h 3412395"/>
              <a:gd name="connsiteX2" fmla="*/ 4931228 w 6874328"/>
              <a:gd name="connsiteY2" fmla="*/ 277310 h 3412395"/>
              <a:gd name="connsiteX3" fmla="*/ 5698671 w 6874328"/>
              <a:gd name="connsiteY3" fmla="*/ 228324 h 3412395"/>
              <a:gd name="connsiteX4" fmla="*/ 6531428 w 6874328"/>
              <a:gd name="connsiteY4" fmla="*/ 1779538 h 3412395"/>
              <a:gd name="connsiteX5" fmla="*/ 6874328 w 6874328"/>
              <a:gd name="connsiteY5" fmla="*/ 3412395 h 3412395"/>
              <a:gd name="connsiteX6" fmla="*/ 6874328 w 6874328"/>
              <a:gd name="connsiteY6" fmla="*/ 3412395 h 3412395"/>
              <a:gd name="connsiteX0" fmla="*/ 0 w 6874328"/>
              <a:gd name="connsiteY0" fmla="*/ 3361269 h 3410254"/>
              <a:gd name="connsiteX1" fmla="*/ 3380013 w 6874328"/>
              <a:gd name="connsiteY1" fmla="*/ 2724454 h 3410254"/>
              <a:gd name="connsiteX2" fmla="*/ 4931228 w 6874328"/>
              <a:gd name="connsiteY2" fmla="*/ 275169 h 3410254"/>
              <a:gd name="connsiteX3" fmla="*/ 5698671 w 6874328"/>
              <a:gd name="connsiteY3" fmla="*/ 226183 h 3410254"/>
              <a:gd name="connsiteX4" fmla="*/ 6531428 w 6874328"/>
              <a:gd name="connsiteY4" fmla="*/ 1777397 h 3410254"/>
              <a:gd name="connsiteX5" fmla="*/ 6874328 w 6874328"/>
              <a:gd name="connsiteY5" fmla="*/ 3410254 h 3410254"/>
              <a:gd name="connsiteX6" fmla="*/ 6874328 w 6874328"/>
              <a:gd name="connsiteY6" fmla="*/ 3410254 h 3410254"/>
              <a:gd name="connsiteX0" fmla="*/ 0 w 6874328"/>
              <a:gd name="connsiteY0" fmla="*/ 3361269 h 3410254"/>
              <a:gd name="connsiteX1" fmla="*/ 3380013 w 6874328"/>
              <a:gd name="connsiteY1" fmla="*/ 2724454 h 3410254"/>
              <a:gd name="connsiteX2" fmla="*/ 4931228 w 6874328"/>
              <a:gd name="connsiteY2" fmla="*/ 275169 h 3410254"/>
              <a:gd name="connsiteX3" fmla="*/ 5698671 w 6874328"/>
              <a:gd name="connsiteY3" fmla="*/ 226183 h 3410254"/>
              <a:gd name="connsiteX4" fmla="*/ 6531428 w 6874328"/>
              <a:gd name="connsiteY4" fmla="*/ 1777397 h 3410254"/>
              <a:gd name="connsiteX5" fmla="*/ 6874328 w 6874328"/>
              <a:gd name="connsiteY5" fmla="*/ 3410254 h 3410254"/>
              <a:gd name="connsiteX6" fmla="*/ 6874328 w 6874328"/>
              <a:gd name="connsiteY6" fmla="*/ 3410254 h 3410254"/>
              <a:gd name="connsiteX0" fmla="*/ 0 w 6874328"/>
              <a:gd name="connsiteY0" fmla="*/ 3361269 h 3410254"/>
              <a:gd name="connsiteX1" fmla="*/ 3380013 w 6874328"/>
              <a:gd name="connsiteY1" fmla="*/ 2724454 h 3410254"/>
              <a:gd name="connsiteX2" fmla="*/ 4931228 w 6874328"/>
              <a:gd name="connsiteY2" fmla="*/ 275169 h 3410254"/>
              <a:gd name="connsiteX3" fmla="*/ 5698671 w 6874328"/>
              <a:gd name="connsiteY3" fmla="*/ 226183 h 3410254"/>
              <a:gd name="connsiteX4" fmla="*/ 6531428 w 6874328"/>
              <a:gd name="connsiteY4" fmla="*/ 1777397 h 3410254"/>
              <a:gd name="connsiteX5" fmla="*/ 6874328 w 6874328"/>
              <a:gd name="connsiteY5" fmla="*/ 3410254 h 3410254"/>
              <a:gd name="connsiteX6" fmla="*/ 6874328 w 6874328"/>
              <a:gd name="connsiteY6" fmla="*/ 3410254 h 3410254"/>
              <a:gd name="connsiteX0" fmla="*/ 0 w 6874328"/>
              <a:gd name="connsiteY0" fmla="*/ 3379002 h 3427987"/>
              <a:gd name="connsiteX1" fmla="*/ 3380013 w 6874328"/>
              <a:gd name="connsiteY1" fmla="*/ 2742187 h 3427987"/>
              <a:gd name="connsiteX2" fmla="*/ 4931228 w 6874328"/>
              <a:gd name="connsiteY2" fmla="*/ 292902 h 3427987"/>
              <a:gd name="connsiteX3" fmla="*/ 6025242 w 6874328"/>
              <a:gd name="connsiteY3" fmla="*/ 211259 h 3427987"/>
              <a:gd name="connsiteX4" fmla="*/ 6531428 w 6874328"/>
              <a:gd name="connsiteY4" fmla="*/ 1795130 h 3427987"/>
              <a:gd name="connsiteX5" fmla="*/ 6874328 w 6874328"/>
              <a:gd name="connsiteY5" fmla="*/ 3427987 h 3427987"/>
              <a:gd name="connsiteX6" fmla="*/ 6874328 w 6874328"/>
              <a:gd name="connsiteY6" fmla="*/ 3427987 h 3427987"/>
              <a:gd name="connsiteX0" fmla="*/ 0 w 6874328"/>
              <a:gd name="connsiteY0" fmla="*/ 3381035 h 3430020"/>
              <a:gd name="connsiteX1" fmla="*/ 3380013 w 6874328"/>
              <a:gd name="connsiteY1" fmla="*/ 2744220 h 3430020"/>
              <a:gd name="connsiteX2" fmla="*/ 4931228 w 6874328"/>
              <a:gd name="connsiteY2" fmla="*/ 294935 h 3430020"/>
              <a:gd name="connsiteX3" fmla="*/ 6025242 w 6874328"/>
              <a:gd name="connsiteY3" fmla="*/ 213292 h 3430020"/>
              <a:gd name="connsiteX4" fmla="*/ 6580413 w 6874328"/>
              <a:gd name="connsiteY4" fmla="*/ 1829820 h 3430020"/>
              <a:gd name="connsiteX5" fmla="*/ 6874328 w 6874328"/>
              <a:gd name="connsiteY5" fmla="*/ 3430020 h 3430020"/>
              <a:gd name="connsiteX6" fmla="*/ 6874328 w 6874328"/>
              <a:gd name="connsiteY6" fmla="*/ 3430020 h 3430020"/>
              <a:gd name="connsiteX0" fmla="*/ 0 w 6874328"/>
              <a:gd name="connsiteY0" fmla="*/ 3381035 h 3430020"/>
              <a:gd name="connsiteX1" fmla="*/ 3380013 w 6874328"/>
              <a:gd name="connsiteY1" fmla="*/ 2744220 h 3430020"/>
              <a:gd name="connsiteX2" fmla="*/ 4931228 w 6874328"/>
              <a:gd name="connsiteY2" fmla="*/ 294935 h 3430020"/>
              <a:gd name="connsiteX3" fmla="*/ 5927270 w 6874328"/>
              <a:gd name="connsiteY3" fmla="*/ 213292 h 3430020"/>
              <a:gd name="connsiteX4" fmla="*/ 6580413 w 6874328"/>
              <a:gd name="connsiteY4" fmla="*/ 1829820 h 3430020"/>
              <a:gd name="connsiteX5" fmla="*/ 6874328 w 6874328"/>
              <a:gd name="connsiteY5" fmla="*/ 3430020 h 3430020"/>
              <a:gd name="connsiteX6" fmla="*/ 6874328 w 6874328"/>
              <a:gd name="connsiteY6" fmla="*/ 3430020 h 343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328" h="3430020">
                <a:moveTo>
                  <a:pt x="0" y="3381035"/>
                </a:moveTo>
                <a:cubicBezTo>
                  <a:pt x="1428750" y="3412331"/>
                  <a:pt x="2558142" y="3258570"/>
                  <a:pt x="3380013" y="2744220"/>
                </a:cubicBezTo>
                <a:cubicBezTo>
                  <a:pt x="4201884" y="2229870"/>
                  <a:pt x="4506685" y="716756"/>
                  <a:pt x="4931228" y="294935"/>
                </a:cubicBezTo>
                <a:cubicBezTo>
                  <a:pt x="5355771" y="-126886"/>
                  <a:pt x="5652406" y="-42522"/>
                  <a:pt x="5927270" y="213292"/>
                </a:cubicBezTo>
                <a:cubicBezTo>
                  <a:pt x="6202134" y="469106"/>
                  <a:pt x="6422570" y="1293699"/>
                  <a:pt x="6580413" y="1829820"/>
                </a:cubicBezTo>
                <a:cubicBezTo>
                  <a:pt x="6738256" y="2365941"/>
                  <a:pt x="6874328" y="3430020"/>
                  <a:pt x="6874328" y="3430020"/>
                </a:cubicBezTo>
                <a:lnTo>
                  <a:pt x="6874328" y="3430020"/>
                </a:lnTo>
              </a:path>
            </a:pathLst>
          </a:cu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5598A722-2A40-2E4D-B12A-A5A2AB1ABBF4}"/>
              </a:ext>
            </a:extLst>
          </p:cNvPr>
          <p:cNvCxnSpPr/>
          <p:nvPr/>
        </p:nvCxnSpPr>
        <p:spPr>
          <a:xfrm>
            <a:off x="2081891" y="5462756"/>
            <a:ext cx="8001000" cy="0"/>
          </a:xfrm>
          <a:prstGeom prst="straightConnector1">
            <a:avLst/>
          </a:prstGeom>
          <a:ln w="127000">
            <a:gradFill flip="none" rotWithShape="1">
              <a:gsLst>
                <a:gs pos="0">
                  <a:schemeClr val="accent1">
                    <a:lumMod val="5000"/>
                    <a:lumOff val="95000"/>
                  </a:schemeClr>
                </a:gs>
                <a:gs pos="0">
                  <a:schemeClr val="accent5">
                    <a:lumMod val="75000"/>
                  </a:schemeClr>
                </a:gs>
                <a:gs pos="100000">
                  <a:srgbClr val="FF0000"/>
                </a:gs>
                <a:gs pos="100000">
                  <a:schemeClr val="accent1">
                    <a:lumMod val="30000"/>
                    <a:lumOff val="70000"/>
                  </a:schemeClr>
                </a:gs>
              </a:gsLst>
              <a:lin ang="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9054DF3-409E-5048-8891-275C5628B887}"/>
              </a:ext>
            </a:extLst>
          </p:cNvPr>
          <p:cNvCxnSpPr/>
          <p:nvPr/>
        </p:nvCxnSpPr>
        <p:spPr>
          <a:xfrm flipV="1">
            <a:off x="2642553" y="1570644"/>
            <a:ext cx="0" cy="3866777"/>
          </a:xfrm>
          <a:prstGeom prst="straightConnector1">
            <a:avLst/>
          </a:prstGeom>
          <a:ln w="50800">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4E2F45-8378-FE40-8AD5-8090395411CA}"/>
              </a:ext>
            </a:extLst>
          </p:cNvPr>
          <p:cNvSpPr txBox="1"/>
          <p:nvPr/>
        </p:nvSpPr>
        <p:spPr>
          <a:xfrm>
            <a:off x="389468" y="1490191"/>
            <a:ext cx="2144275" cy="954107"/>
          </a:xfrm>
          <a:prstGeom prst="rect">
            <a:avLst/>
          </a:prstGeom>
          <a:noFill/>
        </p:spPr>
        <p:txBody>
          <a:bodyPr wrap="square" rtlCol="0">
            <a:spAutoFit/>
          </a:bodyPr>
          <a:lstStyle/>
          <a:p>
            <a:pPr algn="r"/>
            <a:r>
              <a:rPr lang="en-US" sz="2800" dirty="0"/>
              <a:t>Thermal performance</a:t>
            </a:r>
          </a:p>
        </p:txBody>
      </p:sp>
      <p:sp>
        <p:nvSpPr>
          <p:cNvPr id="56" name="TextBox 55">
            <a:extLst>
              <a:ext uri="{FF2B5EF4-FFF2-40B4-BE49-F238E27FC236}">
                <a16:creationId xmlns:a16="http://schemas.microsoft.com/office/drawing/2014/main" id="{775DAF31-03D8-E248-9519-FC95C5136CF1}"/>
              </a:ext>
            </a:extLst>
          </p:cNvPr>
          <p:cNvSpPr txBox="1"/>
          <p:nvPr/>
        </p:nvSpPr>
        <p:spPr>
          <a:xfrm>
            <a:off x="1706383" y="5712475"/>
            <a:ext cx="1004299" cy="523220"/>
          </a:xfrm>
          <a:prstGeom prst="rect">
            <a:avLst/>
          </a:prstGeom>
          <a:noFill/>
        </p:spPr>
        <p:txBody>
          <a:bodyPr wrap="square" rtlCol="0">
            <a:spAutoFit/>
          </a:bodyPr>
          <a:lstStyle/>
          <a:p>
            <a:pPr algn="r"/>
            <a:r>
              <a:rPr lang="en-US" sz="2800" dirty="0"/>
              <a:t>Cold</a:t>
            </a:r>
          </a:p>
        </p:txBody>
      </p:sp>
      <p:sp>
        <p:nvSpPr>
          <p:cNvPr id="57" name="TextBox 56">
            <a:extLst>
              <a:ext uri="{FF2B5EF4-FFF2-40B4-BE49-F238E27FC236}">
                <a16:creationId xmlns:a16="http://schemas.microsoft.com/office/drawing/2014/main" id="{77A45C25-6EB6-1D48-9367-E2ABBF3EE6BE}"/>
              </a:ext>
            </a:extLst>
          </p:cNvPr>
          <p:cNvSpPr txBox="1"/>
          <p:nvPr/>
        </p:nvSpPr>
        <p:spPr>
          <a:xfrm>
            <a:off x="9017405" y="5712474"/>
            <a:ext cx="1202361" cy="523220"/>
          </a:xfrm>
          <a:prstGeom prst="rect">
            <a:avLst/>
          </a:prstGeom>
          <a:noFill/>
        </p:spPr>
        <p:txBody>
          <a:bodyPr wrap="square" rtlCol="0">
            <a:spAutoFit/>
          </a:bodyPr>
          <a:lstStyle/>
          <a:p>
            <a:pPr algn="r"/>
            <a:r>
              <a:rPr lang="en-US" sz="2800" dirty="0"/>
              <a:t>Warm</a:t>
            </a:r>
          </a:p>
        </p:txBody>
      </p:sp>
      <p:grpSp>
        <p:nvGrpSpPr>
          <p:cNvPr id="61" name="Group 60">
            <a:extLst>
              <a:ext uri="{FF2B5EF4-FFF2-40B4-BE49-F238E27FC236}">
                <a16:creationId xmlns:a16="http://schemas.microsoft.com/office/drawing/2014/main" id="{62CAA4C4-70EC-CC4B-9C24-EBD948D910B7}"/>
              </a:ext>
            </a:extLst>
          </p:cNvPr>
          <p:cNvGrpSpPr/>
          <p:nvPr/>
        </p:nvGrpSpPr>
        <p:grpSpPr>
          <a:xfrm>
            <a:off x="3638818" y="1570644"/>
            <a:ext cx="3872327" cy="3941305"/>
            <a:chOff x="3638816" y="1570642"/>
            <a:chExt cx="3872327" cy="3941305"/>
          </a:xfrm>
        </p:grpSpPr>
        <p:sp>
          <p:nvSpPr>
            <p:cNvPr id="21" name="Rectangle 20">
              <a:extLst>
                <a:ext uri="{FF2B5EF4-FFF2-40B4-BE49-F238E27FC236}">
                  <a16:creationId xmlns:a16="http://schemas.microsoft.com/office/drawing/2014/main" id="{A933D6BB-5746-1142-947A-D8C68B8340F7}"/>
                </a:ext>
              </a:extLst>
            </p:cNvPr>
            <p:cNvSpPr/>
            <p:nvPr/>
          </p:nvSpPr>
          <p:spPr>
            <a:xfrm>
              <a:off x="3641481" y="1570642"/>
              <a:ext cx="3869662" cy="3941305"/>
            </a:xfrm>
            <a:prstGeom prst="rect">
              <a:avLst/>
            </a:prstGeom>
            <a:solidFill>
              <a:schemeClr val="tx1">
                <a:lumMod val="50000"/>
                <a:lumOff val="50000"/>
                <a:alpha val="34000"/>
              </a:schemeClr>
            </a:solidFill>
            <a:ln w="317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4554FD2F-7A02-6A4B-9D08-214C0206EF18}"/>
                </a:ext>
              </a:extLst>
            </p:cNvPr>
            <p:cNvSpPr txBox="1"/>
            <p:nvPr/>
          </p:nvSpPr>
          <p:spPr>
            <a:xfrm>
              <a:off x="3638816" y="1642017"/>
              <a:ext cx="3872327" cy="523220"/>
            </a:xfrm>
            <a:prstGeom prst="rect">
              <a:avLst/>
            </a:prstGeom>
            <a:noFill/>
          </p:spPr>
          <p:txBody>
            <a:bodyPr wrap="square" rtlCol="0">
              <a:spAutoFit/>
            </a:bodyPr>
            <a:lstStyle/>
            <a:p>
              <a:pPr algn="ctr"/>
              <a:r>
                <a:rPr lang="en-US" sz="2800" dirty="0"/>
                <a:t>Temperate systems</a:t>
              </a:r>
            </a:p>
          </p:txBody>
        </p:sp>
        <p:cxnSp>
          <p:nvCxnSpPr>
            <p:cNvPr id="60" name="Straight Arrow Connector 59">
              <a:extLst>
                <a:ext uri="{FF2B5EF4-FFF2-40B4-BE49-F238E27FC236}">
                  <a16:creationId xmlns:a16="http://schemas.microsoft.com/office/drawing/2014/main" id="{0541F038-5127-0948-8936-19B1B1E2CDAC}"/>
                </a:ext>
              </a:extLst>
            </p:cNvPr>
            <p:cNvCxnSpPr/>
            <p:nvPr/>
          </p:nvCxnSpPr>
          <p:spPr>
            <a:xfrm>
              <a:off x="3638816" y="2176998"/>
              <a:ext cx="3872327" cy="0"/>
            </a:xfrm>
            <a:prstGeom prst="straightConnector1">
              <a:avLst/>
            </a:prstGeom>
            <a:ln w="508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CD9D8BE-AA11-0D42-BA7C-3B6AD1EB1E4F}"/>
              </a:ext>
            </a:extLst>
          </p:cNvPr>
          <p:cNvSpPr txBox="1"/>
          <p:nvPr/>
        </p:nvSpPr>
        <p:spPr>
          <a:xfrm>
            <a:off x="8343901" y="1570644"/>
            <a:ext cx="1875865" cy="461665"/>
          </a:xfrm>
          <a:prstGeom prst="rect">
            <a:avLst/>
          </a:prstGeom>
          <a:noFill/>
        </p:spPr>
        <p:txBody>
          <a:bodyPr wrap="square" rtlCol="0">
            <a:spAutoFit/>
          </a:bodyPr>
          <a:lstStyle/>
          <a:p>
            <a:r>
              <a:rPr lang="en-US" sz="2400" dirty="0">
                <a:solidFill>
                  <a:schemeClr val="accent2">
                    <a:lumMod val="75000"/>
                  </a:schemeClr>
                </a:solidFill>
              </a:rPr>
              <a:t>Species A</a:t>
            </a:r>
          </a:p>
        </p:txBody>
      </p:sp>
      <p:sp>
        <p:nvSpPr>
          <p:cNvPr id="16" name="TextBox 15">
            <a:extLst>
              <a:ext uri="{FF2B5EF4-FFF2-40B4-BE49-F238E27FC236}">
                <a16:creationId xmlns:a16="http://schemas.microsoft.com/office/drawing/2014/main" id="{D80C6A88-FB1D-9142-BF65-450ED898D6C9}"/>
              </a:ext>
            </a:extLst>
          </p:cNvPr>
          <p:cNvSpPr txBox="1"/>
          <p:nvPr/>
        </p:nvSpPr>
        <p:spPr>
          <a:xfrm>
            <a:off x="7461781" y="2518132"/>
            <a:ext cx="1875865" cy="461665"/>
          </a:xfrm>
          <a:prstGeom prst="rect">
            <a:avLst/>
          </a:prstGeom>
          <a:noFill/>
        </p:spPr>
        <p:txBody>
          <a:bodyPr wrap="square" rtlCol="0">
            <a:spAutoFit/>
          </a:bodyPr>
          <a:lstStyle/>
          <a:p>
            <a:r>
              <a:rPr lang="en-US" sz="2400" dirty="0">
                <a:solidFill>
                  <a:schemeClr val="accent1">
                    <a:lumMod val="50000"/>
                  </a:schemeClr>
                </a:solidFill>
              </a:rPr>
              <a:t>Species B</a:t>
            </a:r>
          </a:p>
        </p:txBody>
      </p:sp>
    </p:spTree>
    <p:custDataLst>
      <p:tags r:id="rId1"/>
    </p:custDataLst>
    <p:extLst>
      <p:ext uri="{BB962C8B-B14F-4D97-AF65-F5344CB8AC3E}">
        <p14:creationId xmlns:p14="http://schemas.microsoft.com/office/powerpoint/2010/main" val="406037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9"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dissolve">
                                      <p:cBhvr>
                                        <p:cTn id="1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7FA7FF-507C-4C4D-82B0-F594A864778E}"/>
                  </a:ext>
                </a:extLst>
              </p:cNvPr>
              <p:cNvSpPr txBox="1"/>
              <p:nvPr/>
            </p:nvSpPr>
            <p:spPr>
              <a:xfrm>
                <a:off x="1713043" y="212520"/>
                <a:ext cx="467365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i="1" smtClean="0">
                          <a:latin typeface="Cambria Math" panose="02040503050406030204" pitchFamily="18" charset="0"/>
                        </a:rPr>
                        <m:t>.</m:t>
                      </m:r>
                      <m:r>
                        <a:rPr lang="en-US" b="0" i="1" smtClean="0">
                          <a:latin typeface="Cambria Math" panose="02040503050406030204" pitchFamily="18" charset="0"/>
                        </a:rPr>
                        <m:t>𝑃𝐴𝑁</m:t>
                      </m:r>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23.0</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𝑃𝐴𝑁</m:t>
                          </m:r>
                        </m:num>
                        <m:den>
                          <m:r>
                            <a:rPr lang="en-US" i="1">
                              <a:latin typeface="Cambria Math" panose="02040503050406030204" pitchFamily="18" charset="0"/>
                            </a:rPr>
                            <m:t>1+</m:t>
                          </m:r>
                          <m:r>
                            <a:rPr lang="en-US" b="0" i="1" smtClean="0">
                              <a:latin typeface="Cambria Math" panose="02040503050406030204" pitchFamily="18" charset="0"/>
                            </a:rPr>
                            <m:t>0.22 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b="0" i="1" smtClean="0">
                              <a:latin typeface="Cambria Math" panose="02040503050406030204" pitchFamily="18" charset="0"/>
                            </a:rPr>
                            <m:t>𝑃𝐴𝑁</m:t>
                          </m:r>
                          <m:r>
                            <a:rPr lang="en-US" i="1">
                              <a:latin typeface="Cambria Math" panose="02040503050406030204" pitchFamily="18" charset="0"/>
                            </a:rPr>
                            <m:t>+</m:t>
                          </m:r>
                          <m:r>
                            <a:rPr lang="en-US" b="0" i="1" smtClean="0">
                              <a:latin typeface="Cambria Math" panose="02040503050406030204" pitchFamily="18" charset="0"/>
                            </a:rPr>
                            <m:t>1.9</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𝑃𝐴𝐿</m:t>
                          </m:r>
                          <m:r>
                            <a:rPr lang="en-US" i="1">
                              <a:latin typeface="Cambria Math" panose="02040503050406030204" pitchFamily="18" charset="0"/>
                            </a:rPr>
                            <m:t>)</m:t>
                          </m:r>
                        </m:den>
                      </m:f>
                    </m:oMath>
                  </m:oMathPara>
                </a14:m>
                <a:endParaRPr lang="en-US" dirty="0"/>
              </a:p>
            </p:txBody>
          </p:sp>
        </mc:Choice>
        <mc:Fallback xmlns="">
          <p:sp>
            <p:nvSpPr>
              <p:cNvPr id="3" name="TextBox 2">
                <a:extLst>
                  <a:ext uri="{FF2B5EF4-FFF2-40B4-BE49-F238E27FC236}">
                    <a16:creationId xmlns:a16="http://schemas.microsoft.com/office/drawing/2014/main" id="{1B7FA7FF-507C-4C4D-82B0-F594A864778E}"/>
                  </a:ext>
                </a:extLst>
              </p:cNvPr>
              <p:cNvSpPr txBox="1">
                <a:spLocks noRot="1" noChangeAspect="1" noMove="1" noResize="1" noEditPoints="1" noAdjustHandles="1" noChangeArrowheads="1" noChangeShapeType="1" noTextEdit="1"/>
              </p:cNvSpPr>
              <p:nvPr/>
            </p:nvSpPr>
            <p:spPr>
              <a:xfrm>
                <a:off x="1713043" y="212520"/>
                <a:ext cx="4673652" cy="569580"/>
              </a:xfrm>
              <a:prstGeom prst="rect">
                <a:avLst/>
              </a:prstGeom>
              <a:blipFill>
                <a:blip r:embed="rId3"/>
                <a:stretch>
                  <a:fillRect l="-541" t="-8696" r="-1081"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C6D2AC2-835E-0B43-A55D-9F19A4BCCFF3}"/>
                  </a:ext>
                </a:extLst>
              </p:cNvPr>
              <p:cNvSpPr txBox="1"/>
              <p:nvPr/>
            </p:nvSpPr>
            <p:spPr>
              <a:xfrm>
                <a:off x="1536907" y="935168"/>
                <a:ext cx="5025923" cy="5695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i="1" smtClean="0">
                          <a:latin typeface="Cambria Math" panose="02040503050406030204" pitchFamily="18" charset="0"/>
                        </a:rPr>
                        <m:t>.</m:t>
                      </m:r>
                      <m:r>
                        <a:rPr lang="en-US" i="1" smtClean="0">
                          <a:latin typeface="Cambria Math" panose="02040503050406030204" pitchFamily="18" charset="0"/>
                        </a:rPr>
                        <m:t>𝑃𝐴𝐿</m:t>
                      </m:r>
                      <m:r>
                        <a:rPr lang="en-US"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24.4</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𝐴𝑃𝐿</m:t>
                          </m:r>
                        </m:num>
                        <m:den>
                          <m:r>
                            <a:rPr lang="en-US" i="1">
                              <a:latin typeface="Cambria Math" panose="02040503050406030204" pitchFamily="18" charset="0"/>
                            </a:rPr>
                            <m:t>1+</m:t>
                          </m:r>
                          <m:r>
                            <a:rPr lang="en-US" b="0" i="1" smtClean="0">
                              <a:latin typeface="Cambria Math" panose="02040503050406030204" pitchFamily="18" charset="0"/>
                            </a:rPr>
                            <m:t>0.44 </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𝑃𝐴𝐿</m:t>
                          </m:r>
                          <m:r>
                            <a:rPr lang="en-US" i="1">
                              <a:latin typeface="Cambria Math" panose="02040503050406030204" pitchFamily="18" charset="0"/>
                            </a:rPr>
                            <m:t>+0.26 × </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𝐵𝐼𝑃</m:t>
                          </m:r>
                          <m:r>
                            <a:rPr lang="en-US" i="1">
                              <a:latin typeface="Cambria Math" panose="02040503050406030204" pitchFamily="18" charset="0"/>
                            </a:rPr>
                            <m:t>)</m:t>
                          </m:r>
                        </m:den>
                      </m:f>
                    </m:oMath>
                  </m:oMathPara>
                </a14:m>
                <a:endParaRPr lang="en-US" dirty="0"/>
              </a:p>
            </p:txBody>
          </p:sp>
        </mc:Choice>
        <mc:Fallback xmlns="">
          <p:sp>
            <p:nvSpPr>
              <p:cNvPr id="20" name="TextBox 19">
                <a:extLst>
                  <a:ext uri="{FF2B5EF4-FFF2-40B4-BE49-F238E27FC236}">
                    <a16:creationId xmlns:a16="http://schemas.microsoft.com/office/drawing/2014/main" id="{DC6D2AC2-835E-0B43-A55D-9F19A4BCCFF3}"/>
                  </a:ext>
                </a:extLst>
              </p:cNvPr>
              <p:cNvSpPr txBox="1">
                <a:spLocks noRot="1" noChangeAspect="1" noMove="1" noResize="1" noEditPoints="1" noAdjustHandles="1" noChangeArrowheads="1" noChangeShapeType="1" noTextEdit="1"/>
              </p:cNvSpPr>
              <p:nvPr/>
            </p:nvSpPr>
            <p:spPr>
              <a:xfrm>
                <a:off x="1536907" y="935168"/>
                <a:ext cx="5025923" cy="569580"/>
              </a:xfrm>
              <a:prstGeom prst="rect">
                <a:avLst/>
              </a:prstGeom>
              <a:blipFill>
                <a:blip r:embed="rId4"/>
                <a:stretch>
                  <a:fillRect t="-8696" b="-1739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19A1316-F364-764A-A59F-4B9E5C54F22B}"/>
              </a:ext>
            </a:extLst>
          </p:cNvPr>
          <p:cNvSpPr txBox="1"/>
          <p:nvPr/>
        </p:nvSpPr>
        <p:spPr>
          <a:xfrm>
            <a:off x="8736351" y="497310"/>
            <a:ext cx="2911006" cy="875716"/>
          </a:xfrm>
          <a:prstGeom prst="rect">
            <a:avLst/>
          </a:prstGeom>
          <a:solidFill>
            <a:schemeClr val="bg1"/>
          </a:solidFill>
        </p:spPr>
        <p:txBody>
          <a:bodyPr vert="horz" lIns="91440" tIns="45720" rIns="91440" bIns="45720" rtlCol="0" anchor="b">
            <a:normAutofit fontScale="77500" lnSpcReduction="20000"/>
          </a:bodyPr>
          <a:lstStyle/>
          <a:p>
            <a:pPr>
              <a:lnSpc>
                <a:spcPct val="90000"/>
              </a:lnSpc>
              <a:spcBef>
                <a:spcPct val="0"/>
              </a:spcBef>
              <a:spcAft>
                <a:spcPts val="600"/>
              </a:spcAft>
            </a:pPr>
            <a:r>
              <a:rPr lang="en-US" sz="4400" dirty="0">
                <a:ea typeface="+mj-ea"/>
                <a:cs typeface="+mj-cs"/>
              </a:rPr>
              <a:t>Inference of coexistence?</a:t>
            </a:r>
          </a:p>
        </p:txBody>
      </p:sp>
      <p:pic>
        <p:nvPicPr>
          <p:cNvPr id="4" name="Picture 3" descr="A picture containing text, different&#10;&#10;Description automatically generated">
            <a:extLst>
              <a:ext uri="{FF2B5EF4-FFF2-40B4-BE49-F238E27FC236}">
                <a16:creationId xmlns:a16="http://schemas.microsoft.com/office/drawing/2014/main" id="{956F9837-93EC-8C4C-A095-9C4EE2465A8E}"/>
              </a:ext>
            </a:extLst>
          </p:cNvPr>
          <p:cNvPicPr>
            <a:picLocks noChangeAspect="1"/>
          </p:cNvPicPr>
          <p:nvPr/>
        </p:nvPicPr>
        <p:blipFill>
          <a:blip r:embed="rId5"/>
          <a:stretch>
            <a:fillRect/>
          </a:stretch>
        </p:blipFill>
        <p:spPr>
          <a:xfrm>
            <a:off x="2726968" y="1657816"/>
            <a:ext cx="6417031" cy="2484955"/>
          </a:xfrm>
          <a:prstGeom prst="rect">
            <a:avLst/>
          </a:prstGeom>
        </p:spPr>
      </p:pic>
      <p:pic>
        <p:nvPicPr>
          <p:cNvPr id="6" name="Picture 5" descr="Diagram&#10;&#10;Description automatically generated">
            <a:extLst>
              <a:ext uri="{FF2B5EF4-FFF2-40B4-BE49-F238E27FC236}">
                <a16:creationId xmlns:a16="http://schemas.microsoft.com/office/drawing/2014/main" id="{813095F3-9742-5F47-8620-C30B9E01AEC9}"/>
              </a:ext>
            </a:extLst>
          </p:cNvPr>
          <p:cNvPicPr>
            <a:picLocks noChangeAspect="1"/>
          </p:cNvPicPr>
          <p:nvPr/>
        </p:nvPicPr>
        <p:blipFill>
          <a:blip r:embed="rId6"/>
          <a:stretch>
            <a:fillRect/>
          </a:stretch>
        </p:blipFill>
        <p:spPr>
          <a:xfrm>
            <a:off x="2726968" y="4295839"/>
            <a:ext cx="6429205" cy="2489669"/>
          </a:xfrm>
          <a:prstGeom prst="rect">
            <a:avLst/>
          </a:prstGeom>
        </p:spPr>
      </p:pic>
    </p:spTree>
    <p:extLst>
      <p:ext uri="{BB962C8B-B14F-4D97-AF65-F5344CB8AC3E}">
        <p14:creationId xmlns:p14="http://schemas.microsoft.com/office/powerpoint/2010/main" val="195476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A7D072-7A87-7A4B-AE94-22FB213D6DD3}"/>
              </a:ext>
            </a:extLst>
          </p:cNvPr>
          <p:cNvSpPr txBox="1"/>
          <p:nvPr/>
        </p:nvSpPr>
        <p:spPr>
          <a:xfrm>
            <a:off x="389468" y="249147"/>
            <a:ext cx="11533587" cy="646331"/>
          </a:xfrm>
          <a:prstGeom prst="rect">
            <a:avLst/>
          </a:prstGeom>
          <a:noFill/>
        </p:spPr>
        <p:txBody>
          <a:bodyPr wrap="square" rtlCol="0">
            <a:spAutoFit/>
          </a:bodyPr>
          <a:lstStyle/>
          <a:p>
            <a:r>
              <a:rPr lang="en-US" sz="3600" dirty="0"/>
              <a:t>Mapping thermal performance on the temperature gradient</a:t>
            </a:r>
          </a:p>
        </p:txBody>
      </p:sp>
      <p:sp>
        <p:nvSpPr>
          <p:cNvPr id="12" name="Freeform 11">
            <a:extLst>
              <a:ext uri="{FF2B5EF4-FFF2-40B4-BE49-F238E27FC236}">
                <a16:creationId xmlns:a16="http://schemas.microsoft.com/office/drawing/2014/main" id="{BAE0A443-B20C-9A45-8F19-A94110CC6FB8}"/>
              </a:ext>
            </a:extLst>
          </p:cNvPr>
          <p:cNvSpPr/>
          <p:nvPr/>
        </p:nvSpPr>
        <p:spPr>
          <a:xfrm>
            <a:off x="2642553" y="3046329"/>
            <a:ext cx="6645728" cy="2400100"/>
          </a:xfrm>
          <a:custGeom>
            <a:avLst/>
            <a:gdLst>
              <a:gd name="connsiteX0" fmla="*/ 0 w 6384472"/>
              <a:gd name="connsiteY0" fmla="*/ 2302590 h 2498533"/>
              <a:gd name="connsiteX1" fmla="*/ 2563586 w 6384472"/>
              <a:gd name="connsiteY1" fmla="*/ 2269933 h 2498533"/>
              <a:gd name="connsiteX2" fmla="*/ 4506686 w 6384472"/>
              <a:gd name="connsiteY2" fmla="*/ 326833 h 2498533"/>
              <a:gd name="connsiteX3" fmla="*/ 5257800 w 6384472"/>
              <a:gd name="connsiteY3" fmla="*/ 163547 h 2498533"/>
              <a:gd name="connsiteX4" fmla="*/ 6172200 w 6384472"/>
              <a:gd name="connsiteY4" fmla="*/ 1992347 h 2498533"/>
              <a:gd name="connsiteX5" fmla="*/ 6384472 w 6384472"/>
              <a:gd name="connsiteY5" fmla="*/ 2498533 h 2498533"/>
              <a:gd name="connsiteX0" fmla="*/ 0 w 6384472"/>
              <a:gd name="connsiteY0" fmla="*/ 2335247 h 2498533"/>
              <a:gd name="connsiteX1" fmla="*/ 2563586 w 6384472"/>
              <a:gd name="connsiteY1" fmla="*/ 2269933 h 2498533"/>
              <a:gd name="connsiteX2" fmla="*/ 4506686 w 6384472"/>
              <a:gd name="connsiteY2" fmla="*/ 326833 h 2498533"/>
              <a:gd name="connsiteX3" fmla="*/ 5257800 w 6384472"/>
              <a:gd name="connsiteY3" fmla="*/ 163547 h 2498533"/>
              <a:gd name="connsiteX4" fmla="*/ 6172200 w 6384472"/>
              <a:gd name="connsiteY4" fmla="*/ 1992347 h 2498533"/>
              <a:gd name="connsiteX5" fmla="*/ 6384472 w 6384472"/>
              <a:gd name="connsiteY5" fmla="*/ 2498533 h 2498533"/>
              <a:gd name="connsiteX0" fmla="*/ 0 w 6384472"/>
              <a:gd name="connsiteY0" fmla="*/ 2326813 h 2490099"/>
              <a:gd name="connsiteX1" fmla="*/ 2547257 w 6384472"/>
              <a:gd name="connsiteY1" fmla="*/ 2081885 h 2490099"/>
              <a:gd name="connsiteX2" fmla="*/ 4506686 w 6384472"/>
              <a:gd name="connsiteY2" fmla="*/ 318399 h 2490099"/>
              <a:gd name="connsiteX3" fmla="*/ 5257800 w 6384472"/>
              <a:gd name="connsiteY3" fmla="*/ 155113 h 2490099"/>
              <a:gd name="connsiteX4" fmla="*/ 6172200 w 6384472"/>
              <a:gd name="connsiteY4" fmla="*/ 1983913 h 2490099"/>
              <a:gd name="connsiteX5" fmla="*/ 6384472 w 6384472"/>
              <a:gd name="connsiteY5" fmla="*/ 2490099 h 2490099"/>
              <a:gd name="connsiteX0" fmla="*/ 0 w 6384472"/>
              <a:gd name="connsiteY0" fmla="*/ 2340559 h 2503845"/>
              <a:gd name="connsiteX1" fmla="*/ 2547257 w 6384472"/>
              <a:gd name="connsiteY1" fmla="*/ 2095631 h 2503845"/>
              <a:gd name="connsiteX2" fmla="*/ 4474029 w 6384472"/>
              <a:gd name="connsiteY2" fmla="*/ 299488 h 2503845"/>
              <a:gd name="connsiteX3" fmla="*/ 5257800 w 6384472"/>
              <a:gd name="connsiteY3" fmla="*/ 168859 h 2503845"/>
              <a:gd name="connsiteX4" fmla="*/ 6172200 w 6384472"/>
              <a:gd name="connsiteY4" fmla="*/ 1997659 h 2503845"/>
              <a:gd name="connsiteX5" fmla="*/ 6384472 w 6384472"/>
              <a:gd name="connsiteY5" fmla="*/ 2503845 h 2503845"/>
              <a:gd name="connsiteX0" fmla="*/ 0 w 6384472"/>
              <a:gd name="connsiteY0" fmla="*/ 2250627 h 2413913"/>
              <a:gd name="connsiteX1" fmla="*/ 2547257 w 6384472"/>
              <a:gd name="connsiteY1" fmla="*/ 2005699 h 2413913"/>
              <a:gd name="connsiteX2" fmla="*/ 4474029 w 6384472"/>
              <a:gd name="connsiteY2" fmla="*/ 209556 h 2413913"/>
              <a:gd name="connsiteX3" fmla="*/ 5372100 w 6384472"/>
              <a:gd name="connsiteY3" fmla="*/ 225884 h 2413913"/>
              <a:gd name="connsiteX4" fmla="*/ 6172200 w 6384472"/>
              <a:gd name="connsiteY4" fmla="*/ 1907727 h 2413913"/>
              <a:gd name="connsiteX5" fmla="*/ 6384472 w 6384472"/>
              <a:gd name="connsiteY5" fmla="*/ 2413913 h 2413913"/>
              <a:gd name="connsiteX0" fmla="*/ 0 w 6384472"/>
              <a:gd name="connsiteY0" fmla="*/ 2237035 h 2400321"/>
              <a:gd name="connsiteX1" fmla="*/ 2645228 w 6384472"/>
              <a:gd name="connsiteY1" fmla="*/ 1779836 h 2400321"/>
              <a:gd name="connsiteX2" fmla="*/ 4474029 w 6384472"/>
              <a:gd name="connsiteY2" fmla="*/ 195964 h 2400321"/>
              <a:gd name="connsiteX3" fmla="*/ 5372100 w 6384472"/>
              <a:gd name="connsiteY3" fmla="*/ 212292 h 2400321"/>
              <a:gd name="connsiteX4" fmla="*/ 6172200 w 6384472"/>
              <a:gd name="connsiteY4" fmla="*/ 1894135 h 2400321"/>
              <a:gd name="connsiteX5" fmla="*/ 6384472 w 6384472"/>
              <a:gd name="connsiteY5" fmla="*/ 2400321 h 2400321"/>
              <a:gd name="connsiteX0" fmla="*/ 0 w 6433458"/>
              <a:gd name="connsiteY0" fmla="*/ 2318678 h 2400321"/>
              <a:gd name="connsiteX1" fmla="*/ 2694214 w 6433458"/>
              <a:gd name="connsiteY1" fmla="*/ 1779836 h 2400321"/>
              <a:gd name="connsiteX2" fmla="*/ 4523015 w 6433458"/>
              <a:gd name="connsiteY2" fmla="*/ 195964 h 2400321"/>
              <a:gd name="connsiteX3" fmla="*/ 5421086 w 6433458"/>
              <a:gd name="connsiteY3" fmla="*/ 212292 h 2400321"/>
              <a:gd name="connsiteX4" fmla="*/ 6221186 w 6433458"/>
              <a:gd name="connsiteY4" fmla="*/ 1894135 h 2400321"/>
              <a:gd name="connsiteX5" fmla="*/ 6433458 w 6433458"/>
              <a:gd name="connsiteY5" fmla="*/ 2400321 h 2400321"/>
              <a:gd name="connsiteX0" fmla="*/ 0 w 6433458"/>
              <a:gd name="connsiteY0" fmla="*/ 2318678 h 2400321"/>
              <a:gd name="connsiteX1" fmla="*/ 2694214 w 6433458"/>
              <a:gd name="connsiteY1" fmla="*/ 1779836 h 2400321"/>
              <a:gd name="connsiteX2" fmla="*/ 4523015 w 6433458"/>
              <a:gd name="connsiteY2" fmla="*/ 195964 h 2400321"/>
              <a:gd name="connsiteX3" fmla="*/ 5421086 w 6433458"/>
              <a:gd name="connsiteY3" fmla="*/ 212292 h 2400321"/>
              <a:gd name="connsiteX4" fmla="*/ 6221186 w 6433458"/>
              <a:gd name="connsiteY4" fmla="*/ 1894135 h 2400321"/>
              <a:gd name="connsiteX5" fmla="*/ 6433458 w 6433458"/>
              <a:gd name="connsiteY5" fmla="*/ 2400321 h 2400321"/>
              <a:gd name="connsiteX0" fmla="*/ 0 w 6433458"/>
              <a:gd name="connsiteY0" fmla="*/ 2319689 h 2401332"/>
              <a:gd name="connsiteX1" fmla="*/ 2694214 w 6433458"/>
              <a:gd name="connsiteY1" fmla="*/ 1780847 h 2401332"/>
              <a:gd name="connsiteX2" fmla="*/ 4523015 w 6433458"/>
              <a:gd name="connsiteY2" fmla="*/ 196975 h 2401332"/>
              <a:gd name="connsiteX3" fmla="*/ 5421086 w 6433458"/>
              <a:gd name="connsiteY3" fmla="*/ 213303 h 2401332"/>
              <a:gd name="connsiteX4" fmla="*/ 6253844 w 6433458"/>
              <a:gd name="connsiteY4" fmla="*/ 1911474 h 2401332"/>
              <a:gd name="connsiteX5" fmla="*/ 6433458 w 6433458"/>
              <a:gd name="connsiteY5" fmla="*/ 2401332 h 2401332"/>
              <a:gd name="connsiteX0" fmla="*/ 0 w 6433458"/>
              <a:gd name="connsiteY0" fmla="*/ 2319689 h 2401332"/>
              <a:gd name="connsiteX1" fmla="*/ 2694214 w 6433458"/>
              <a:gd name="connsiteY1" fmla="*/ 1780847 h 2401332"/>
              <a:gd name="connsiteX2" fmla="*/ 4523015 w 6433458"/>
              <a:gd name="connsiteY2" fmla="*/ 196975 h 2401332"/>
              <a:gd name="connsiteX3" fmla="*/ 5421086 w 6433458"/>
              <a:gd name="connsiteY3" fmla="*/ 213303 h 2401332"/>
              <a:gd name="connsiteX4" fmla="*/ 6253844 w 6433458"/>
              <a:gd name="connsiteY4" fmla="*/ 1911474 h 2401332"/>
              <a:gd name="connsiteX5" fmla="*/ 6433458 w 6433458"/>
              <a:gd name="connsiteY5" fmla="*/ 2401332 h 2401332"/>
              <a:gd name="connsiteX0" fmla="*/ 0 w 6433458"/>
              <a:gd name="connsiteY0" fmla="*/ 2302110 h 2383753"/>
              <a:gd name="connsiteX1" fmla="*/ 2694214 w 6433458"/>
              <a:gd name="connsiteY1" fmla="*/ 1763268 h 2383753"/>
              <a:gd name="connsiteX2" fmla="*/ 4523015 w 6433458"/>
              <a:gd name="connsiteY2" fmla="*/ 179396 h 2383753"/>
              <a:gd name="connsiteX3" fmla="*/ 5486400 w 6433458"/>
              <a:gd name="connsiteY3" fmla="*/ 228381 h 2383753"/>
              <a:gd name="connsiteX4" fmla="*/ 6253844 w 6433458"/>
              <a:gd name="connsiteY4" fmla="*/ 1893895 h 2383753"/>
              <a:gd name="connsiteX5" fmla="*/ 6433458 w 6433458"/>
              <a:gd name="connsiteY5" fmla="*/ 2383753 h 2383753"/>
              <a:gd name="connsiteX0" fmla="*/ 0 w 6433458"/>
              <a:gd name="connsiteY0" fmla="*/ 2315201 h 2396844"/>
              <a:gd name="connsiteX1" fmla="*/ 2694214 w 6433458"/>
              <a:gd name="connsiteY1" fmla="*/ 1776359 h 2396844"/>
              <a:gd name="connsiteX2" fmla="*/ 4523015 w 6433458"/>
              <a:gd name="connsiteY2" fmla="*/ 192487 h 2396844"/>
              <a:gd name="connsiteX3" fmla="*/ 5486400 w 6433458"/>
              <a:gd name="connsiteY3" fmla="*/ 241472 h 2396844"/>
              <a:gd name="connsiteX4" fmla="*/ 6253844 w 6433458"/>
              <a:gd name="connsiteY4" fmla="*/ 1906986 h 2396844"/>
              <a:gd name="connsiteX5" fmla="*/ 6433458 w 6433458"/>
              <a:gd name="connsiteY5" fmla="*/ 2396844 h 2396844"/>
              <a:gd name="connsiteX0" fmla="*/ 0 w 6436285"/>
              <a:gd name="connsiteY0" fmla="*/ 2316127 h 2397770"/>
              <a:gd name="connsiteX1" fmla="*/ 2694214 w 6436285"/>
              <a:gd name="connsiteY1" fmla="*/ 1777285 h 2397770"/>
              <a:gd name="connsiteX2" fmla="*/ 4523015 w 6436285"/>
              <a:gd name="connsiteY2" fmla="*/ 193413 h 2397770"/>
              <a:gd name="connsiteX3" fmla="*/ 5486400 w 6436285"/>
              <a:gd name="connsiteY3" fmla="*/ 242398 h 2397770"/>
              <a:gd name="connsiteX4" fmla="*/ 6302830 w 6436285"/>
              <a:gd name="connsiteY4" fmla="*/ 1924241 h 2397770"/>
              <a:gd name="connsiteX5" fmla="*/ 6433458 w 6436285"/>
              <a:gd name="connsiteY5" fmla="*/ 2397770 h 2397770"/>
              <a:gd name="connsiteX0" fmla="*/ 0 w 6433458"/>
              <a:gd name="connsiteY0" fmla="*/ 2316127 h 2397770"/>
              <a:gd name="connsiteX1" fmla="*/ 2694214 w 6433458"/>
              <a:gd name="connsiteY1" fmla="*/ 1777285 h 2397770"/>
              <a:gd name="connsiteX2" fmla="*/ 4523015 w 6433458"/>
              <a:gd name="connsiteY2" fmla="*/ 193413 h 2397770"/>
              <a:gd name="connsiteX3" fmla="*/ 5486400 w 6433458"/>
              <a:gd name="connsiteY3" fmla="*/ 242398 h 2397770"/>
              <a:gd name="connsiteX4" fmla="*/ 6302830 w 6433458"/>
              <a:gd name="connsiteY4" fmla="*/ 1924241 h 2397770"/>
              <a:gd name="connsiteX5" fmla="*/ 6433458 w 6433458"/>
              <a:gd name="connsiteY5" fmla="*/ 2397770 h 2397770"/>
              <a:gd name="connsiteX0" fmla="*/ 0 w 6433458"/>
              <a:gd name="connsiteY0" fmla="*/ 2317989 h 2399632"/>
              <a:gd name="connsiteX1" fmla="*/ 2694214 w 6433458"/>
              <a:gd name="connsiteY1" fmla="*/ 1779147 h 2399632"/>
              <a:gd name="connsiteX2" fmla="*/ 4523015 w 6433458"/>
              <a:gd name="connsiteY2" fmla="*/ 195275 h 2399632"/>
              <a:gd name="connsiteX3" fmla="*/ 5486400 w 6433458"/>
              <a:gd name="connsiteY3" fmla="*/ 244260 h 2399632"/>
              <a:gd name="connsiteX4" fmla="*/ 6270173 w 6433458"/>
              <a:gd name="connsiteY4" fmla="*/ 1958760 h 2399632"/>
              <a:gd name="connsiteX5" fmla="*/ 6433458 w 6433458"/>
              <a:gd name="connsiteY5" fmla="*/ 2399632 h 2399632"/>
              <a:gd name="connsiteX0" fmla="*/ 0 w 6442146"/>
              <a:gd name="connsiteY0" fmla="*/ 2317057 h 2398700"/>
              <a:gd name="connsiteX1" fmla="*/ 2694214 w 6442146"/>
              <a:gd name="connsiteY1" fmla="*/ 1778215 h 2398700"/>
              <a:gd name="connsiteX2" fmla="*/ 4523015 w 6442146"/>
              <a:gd name="connsiteY2" fmla="*/ 194343 h 2398700"/>
              <a:gd name="connsiteX3" fmla="*/ 5486400 w 6442146"/>
              <a:gd name="connsiteY3" fmla="*/ 243328 h 2398700"/>
              <a:gd name="connsiteX4" fmla="*/ 6368144 w 6442146"/>
              <a:gd name="connsiteY4" fmla="*/ 1941500 h 2398700"/>
              <a:gd name="connsiteX5" fmla="*/ 6433458 w 6442146"/>
              <a:gd name="connsiteY5" fmla="*/ 2398700 h 2398700"/>
              <a:gd name="connsiteX0" fmla="*/ 0 w 6442146"/>
              <a:gd name="connsiteY0" fmla="*/ 2317057 h 2398700"/>
              <a:gd name="connsiteX1" fmla="*/ 2694214 w 6442146"/>
              <a:gd name="connsiteY1" fmla="*/ 1778215 h 2398700"/>
              <a:gd name="connsiteX2" fmla="*/ 4523015 w 6442146"/>
              <a:gd name="connsiteY2" fmla="*/ 194343 h 2398700"/>
              <a:gd name="connsiteX3" fmla="*/ 5486400 w 6442146"/>
              <a:gd name="connsiteY3" fmla="*/ 243328 h 2398700"/>
              <a:gd name="connsiteX4" fmla="*/ 6368144 w 6442146"/>
              <a:gd name="connsiteY4" fmla="*/ 1941500 h 2398700"/>
              <a:gd name="connsiteX5" fmla="*/ 6433458 w 6442146"/>
              <a:gd name="connsiteY5" fmla="*/ 2398700 h 2398700"/>
              <a:gd name="connsiteX0" fmla="*/ 0 w 6547758"/>
              <a:gd name="connsiteY0" fmla="*/ 2317057 h 2415029"/>
              <a:gd name="connsiteX1" fmla="*/ 2694214 w 6547758"/>
              <a:gd name="connsiteY1" fmla="*/ 1778215 h 2415029"/>
              <a:gd name="connsiteX2" fmla="*/ 4523015 w 6547758"/>
              <a:gd name="connsiteY2" fmla="*/ 194343 h 2415029"/>
              <a:gd name="connsiteX3" fmla="*/ 5486400 w 6547758"/>
              <a:gd name="connsiteY3" fmla="*/ 243328 h 2415029"/>
              <a:gd name="connsiteX4" fmla="*/ 6368144 w 6547758"/>
              <a:gd name="connsiteY4" fmla="*/ 1941500 h 2415029"/>
              <a:gd name="connsiteX5" fmla="*/ 6547758 w 6547758"/>
              <a:gd name="connsiteY5" fmla="*/ 2415029 h 2415029"/>
              <a:gd name="connsiteX0" fmla="*/ 0 w 6482443"/>
              <a:gd name="connsiteY0" fmla="*/ 2317057 h 2431357"/>
              <a:gd name="connsiteX1" fmla="*/ 2694214 w 6482443"/>
              <a:gd name="connsiteY1" fmla="*/ 1778215 h 2431357"/>
              <a:gd name="connsiteX2" fmla="*/ 4523015 w 6482443"/>
              <a:gd name="connsiteY2" fmla="*/ 194343 h 2431357"/>
              <a:gd name="connsiteX3" fmla="*/ 5486400 w 6482443"/>
              <a:gd name="connsiteY3" fmla="*/ 243328 h 2431357"/>
              <a:gd name="connsiteX4" fmla="*/ 6368144 w 6482443"/>
              <a:gd name="connsiteY4" fmla="*/ 1941500 h 2431357"/>
              <a:gd name="connsiteX5" fmla="*/ 6482443 w 6482443"/>
              <a:gd name="connsiteY5" fmla="*/ 2431357 h 2431357"/>
              <a:gd name="connsiteX0" fmla="*/ 0 w 6482443"/>
              <a:gd name="connsiteY0" fmla="*/ 2295483 h 2409783"/>
              <a:gd name="connsiteX1" fmla="*/ 3167743 w 6482443"/>
              <a:gd name="connsiteY1" fmla="*/ 1626012 h 2409783"/>
              <a:gd name="connsiteX2" fmla="*/ 4523015 w 6482443"/>
              <a:gd name="connsiteY2" fmla="*/ 172769 h 2409783"/>
              <a:gd name="connsiteX3" fmla="*/ 5486400 w 6482443"/>
              <a:gd name="connsiteY3" fmla="*/ 221754 h 2409783"/>
              <a:gd name="connsiteX4" fmla="*/ 6368144 w 6482443"/>
              <a:gd name="connsiteY4" fmla="*/ 1919926 h 2409783"/>
              <a:gd name="connsiteX5" fmla="*/ 6482443 w 6482443"/>
              <a:gd name="connsiteY5" fmla="*/ 2409783 h 2409783"/>
              <a:gd name="connsiteX0" fmla="*/ 0 w 6482443"/>
              <a:gd name="connsiteY0" fmla="*/ 2286022 h 2400322"/>
              <a:gd name="connsiteX1" fmla="*/ 3167743 w 6482443"/>
              <a:gd name="connsiteY1" fmla="*/ 1616551 h 2400322"/>
              <a:gd name="connsiteX2" fmla="*/ 4604658 w 6482443"/>
              <a:gd name="connsiteY2" fmla="*/ 179637 h 2400322"/>
              <a:gd name="connsiteX3" fmla="*/ 5486400 w 6482443"/>
              <a:gd name="connsiteY3" fmla="*/ 212293 h 2400322"/>
              <a:gd name="connsiteX4" fmla="*/ 6368144 w 6482443"/>
              <a:gd name="connsiteY4" fmla="*/ 1910465 h 2400322"/>
              <a:gd name="connsiteX5" fmla="*/ 6482443 w 6482443"/>
              <a:gd name="connsiteY5" fmla="*/ 2400322 h 2400322"/>
              <a:gd name="connsiteX0" fmla="*/ 0 w 6204857"/>
              <a:gd name="connsiteY0" fmla="*/ 2139065 h 2400322"/>
              <a:gd name="connsiteX1" fmla="*/ 2890157 w 6204857"/>
              <a:gd name="connsiteY1" fmla="*/ 1616551 h 2400322"/>
              <a:gd name="connsiteX2" fmla="*/ 4327072 w 6204857"/>
              <a:gd name="connsiteY2" fmla="*/ 179637 h 2400322"/>
              <a:gd name="connsiteX3" fmla="*/ 5208814 w 6204857"/>
              <a:gd name="connsiteY3" fmla="*/ 212293 h 2400322"/>
              <a:gd name="connsiteX4" fmla="*/ 6090558 w 6204857"/>
              <a:gd name="connsiteY4" fmla="*/ 1910465 h 2400322"/>
              <a:gd name="connsiteX5" fmla="*/ 6204857 w 6204857"/>
              <a:gd name="connsiteY5" fmla="*/ 2400322 h 2400322"/>
              <a:gd name="connsiteX0" fmla="*/ 0 w 6204857"/>
              <a:gd name="connsiteY0" fmla="*/ 2139065 h 2400322"/>
              <a:gd name="connsiteX1" fmla="*/ 2890157 w 6204857"/>
              <a:gd name="connsiteY1" fmla="*/ 1616551 h 2400322"/>
              <a:gd name="connsiteX2" fmla="*/ 4327072 w 6204857"/>
              <a:gd name="connsiteY2" fmla="*/ 179637 h 2400322"/>
              <a:gd name="connsiteX3" fmla="*/ 5208814 w 6204857"/>
              <a:gd name="connsiteY3" fmla="*/ 212293 h 2400322"/>
              <a:gd name="connsiteX4" fmla="*/ 6090558 w 6204857"/>
              <a:gd name="connsiteY4" fmla="*/ 1910465 h 2400322"/>
              <a:gd name="connsiteX5" fmla="*/ 6204857 w 6204857"/>
              <a:gd name="connsiteY5" fmla="*/ 2400322 h 2400322"/>
              <a:gd name="connsiteX0" fmla="*/ 0 w 6645728"/>
              <a:gd name="connsiteY0" fmla="*/ 2139065 h 2400322"/>
              <a:gd name="connsiteX1" fmla="*/ 3331028 w 6645728"/>
              <a:gd name="connsiteY1" fmla="*/ 1616551 h 2400322"/>
              <a:gd name="connsiteX2" fmla="*/ 4767943 w 6645728"/>
              <a:gd name="connsiteY2" fmla="*/ 179637 h 2400322"/>
              <a:gd name="connsiteX3" fmla="*/ 5649685 w 6645728"/>
              <a:gd name="connsiteY3" fmla="*/ 212293 h 2400322"/>
              <a:gd name="connsiteX4" fmla="*/ 6531429 w 6645728"/>
              <a:gd name="connsiteY4" fmla="*/ 1910465 h 2400322"/>
              <a:gd name="connsiteX5" fmla="*/ 6645728 w 6645728"/>
              <a:gd name="connsiteY5" fmla="*/ 2400322 h 2400322"/>
              <a:gd name="connsiteX0" fmla="*/ 0 w 6645728"/>
              <a:gd name="connsiteY0" fmla="*/ 2157836 h 2419093"/>
              <a:gd name="connsiteX1" fmla="*/ 3331028 w 6645728"/>
              <a:gd name="connsiteY1" fmla="*/ 1635322 h 2419093"/>
              <a:gd name="connsiteX2" fmla="*/ 4767943 w 6645728"/>
              <a:gd name="connsiteY2" fmla="*/ 198408 h 2419093"/>
              <a:gd name="connsiteX3" fmla="*/ 5715000 w 6645728"/>
              <a:gd name="connsiteY3" fmla="*/ 198407 h 2419093"/>
              <a:gd name="connsiteX4" fmla="*/ 6531429 w 6645728"/>
              <a:gd name="connsiteY4" fmla="*/ 1929236 h 2419093"/>
              <a:gd name="connsiteX5" fmla="*/ 6645728 w 6645728"/>
              <a:gd name="connsiteY5" fmla="*/ 2419093 h 2419093"/>
              <a:gd name="connsiteX0" fmla="*/ 0 w 6645728"/>
              <a:gd name="connsiteY0" fmla="*/ 2118457 h 2379714"/>
              <a:gd name="connsiteX1" fmla="*/ 3331028 w 6645728"/>
              <a:gd name="connsiteY1" fmla="*/ 1595943 h 2379714"/>
              <a:gd name="connsiteX2" fmla="*/ 4784271 w 6645728"/>
              <a:gd name="connsiteY2" fmla="*/ 240672 h 2379714"/>
              <a:gd name="connsiteX3" fmla="*/ 5715000 w 6645728"/>
              <a:gd name="connsiteY3" fmla="*/ 159028 h 2379714"/>
              <a:gd name="connsiteX4" fmla="*/ 6531429 w 6645728"/>
              <a:gd name="connsiteY4" fmla="*/ 1889857 h 2379714"/>
              <a:gd name="connsiteX5" fmla="*/ 6645728 w 6645728"/>
              <a:gd name="connsiteY5" fmla="*/ 2379714 h 2379714"/>
              <a:gd name="connsiteX0" fmla="*/ 0 w 6645728"/>
              <a:gd name="connsiteY0" fmla="*/ 2138843 h 2400100"/>
              <a:gd name="connsiteX1" fmla="*/ 3331028 w 6645728"/>
              <a:gd name="connsiteY1" fmla="*/ 1616329 h 2400100"/>
              <a:gd name="connsiteX2" fmla="*/ 4784271 w 6645728"/>
              <a:gd name="connsiteY2" fmla="*/ 261058 h 2400100"/>
              <a:gd name="connsiteX3" fmla="*/ 5715000 w 6645728"/>
              <a:gd name="connsiteY3" fmla="*/ 179414 h 2400100"/>
              <a:gd name="connsiteX4" fmla="*/ 6531429 w 6645728"/>
              <a:gd name="connsiteY4" fmla="*/ 1910243 h 2400100"/>
              <a:gd name="connsiteX5" fmla="*/ 6645728 w 6645728"/>
              <a:gd name="connsiteY5" fmla="*/ 2400100 h 24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5728" h="2400100">
                <a:moveTo>
                  <a:pt x="0" y="2138843"/>
                </a:moveTo>
                <a:cubicBezTo>
                  <a:pt x="938893" y="2107546"/>
                  <a:pt x="2533650" y="1929293"/>
                  <a:pt x="3331028" y="1616329"/>
                </a:cubicBezTo>
                <a:cubicBezTo>
                  <a:pt x="4128406" y="1303365"/>
                  <a:pt x="4386942" y="565858"/>
                  <a:pt x="4784271" y="261058"/>
                </a:cubicBezTo>
                <a:cubicBezTo>
                  <a:pt x="5181600" y="-43742"/>
                  <a:pt x="5423807" y="-95450"/>
                  <a:pt x="5715000" y="179414"/>
                </a:cubicBezTo>
                <a:cubicBezTo>
                  <a:pt x="6006193" y="454278"/>
                  <a:pt x="6392636" y="1521079"/>
                  <a:pt x="6531429" y="1910243"/>
                </a:cubicBezTo>
                <a:cubicBezTo>
                  <a:pt x="6653894" y="2364721"/>
                  <a:pt x="6633481" y="2341589"/>
                  <a:pt x="6645728" y="240010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602A708-A0C3-7E49-A0EE-B38988C8AC21}"/>
              </a:ext>
            </a:extLst>
          </p:cNvPr>
          <p:cNvSpPr/>
          <p:nvPr/>
        </p:nvSpPr>
        <p:spPr>
          <a:xfrm>
            <a:off x="2645227" y="2007399"/>
            <a:ext cx="6874328" cy="3430020"/>
          </a:xfrm>
          <a:custGeom>
            <a:avLst/>
            <a:gdLst>
              <a:gd name="connsiteX0" fmla="*/ 0 w 6841671"/>
              <a:gd name="connsiteY0" fmla="*/ 3328655 h 3557854"/>
              <a:gd name="connsiteX1" fmla="*/ 2890157 w 6841671"/>
              <a:gd name="connsiteY1" fmla="*/ 3247012 h 3557854"/>
              <a:gd name="connsiteX2" fmla="*/ 4898571 w 6841671"/>
              <a:gd name="connsiteY2" fmla="*/ 307870 h 3557854"/>
              <a:gd name="connsiteX3" fmla="*/ 5666014 w 6841671"/>
              <a:gd name="connsiteY3" fmla="*/ 258884 h 3557854"/>
              <a:gd name="connsiteX4" fmla="*/ 6498771 w 6841671"/>
              <a:gd name="connsiteY4" fmla="*/ 1810098 h 3557854"/>
              <a:gd name="connsiteX5" fmla="*/ 6841671 w 6841671"/>
              <a:gd name="connsiteY5" fmla="*/ 3442955 h 3557854"/>
              <a:gd name="connsiteX6" fmla="*/ 6841671 w 6841671"/>
              <a:gd name="connsiteY6" fmla="*/ 3442955 h 3557854"/>
              <a:gd name="connsiteX0" fmla="*/ 0 w 6841671"/>
              <a:gd name="connsiteY0" fmla="*/ 3307806 h 3422106"/>
              <a:gd name="connsiteX1" fmla="*/ 3004457 w 6841671"/>
              <a:gd name="connsiteY1" fmla="*/ 2915920 h 3422106"/>
              <a:gd name="connsiteX2" fmla="*/ 4898571 w 6841671"/>
              <a:gd name="connsiteY2" fmla="*/ 287021 h 3422106"/>
              <a:gd name="connsiteX3" fmla="*/ 5666014 w 6841671"/>
              <a:gd name="connsiteY3" fmla="*/ 238035 h 3422106"/>
              <a:gd name="connsiteX4" fmla="*/ 6498771 w 6841671"/>
              <a:gd name="connsiteY4" fmla="*/ 1789249 h 3422106"/>
              <a:gd name="connsiteX5" fmla="*/ 6841671 w 6841671"/>
              <a:gd name="connsiteY5" fmla="*/ 3422106 h 3422106"/>
              <a:gd name="connsiteX6" fmla="*/ 6841671 w 6841671"/>
              <a:gd name="connsiteY6" fmla="*/ 3422106 h 3422106"/>
              <a:gd name="connsiteX0" fmla="*/ 0 w 6841671"/>
              <a:gd name="connsiteY0" fmla="*/ 3298095 h 3412395"/>
              <a:gd name="connsiteX1" fmla="*/ 3037114 w 6841671"/>
              <a:gd name="connsiteY1" fmla="*/ 2759252 h 3412395"/>
              <a:gd name="connsiteX2" fmla="*/ 4898571 w 6841671"/>
              <a:gd name="connsiteY2" fmla="*/ 277310 h 3412395"/>
              <a:gd name="connsiteX3" fmla="*/ 5666014 w 6841671"/>
              <a:gd name="connsiteY3" fmla="*/ 228324 h 3412395"/>
              <a:gd name="connsiteX4" fmla="*/ 6498771 w 6841671"/>
              <a:gd name="connsiteY4" fmla="*/ 1779538 h 3412395"/>
              <a:gd name="connsiteX5" fmla="*/ 6841671 w 6841671"/>
              <a:gd name="connsiteY5" fmla="*/ 3412395 h 3412395"/>
              <a:gd name="connsiteX6" fmla="*/ 6841671 w 6841671"/>
              <a:gd name="connsiteY6" fmla="*/ 3412395 h 3412395"/>
              <a:gd name="connsiteX0" fmla="*/ 0 w 6874328"/>
              <a:gd name="connsiteY0" fmla="*/ 3363410 h 3431495"/>
              <a:gd name="connsiteX1" fmla="*/ 3069771 w 6874328"/>
              <a:gd name="connsiteY1" fmla="*/ 2759252 h 3431495"/>
              <a:gd name="connsiteX2" fmla="*/ 4931228 w 6874328"/>
              <a:gd name="connsiteY2" fmla="*/ 277310 h 3431495"/>
              <a:gd name="connsiteX3" fmla="*/ 5698671 w 6874328"/>
              <a:gd name="connsiteY3" fmla="*/ 228324 h 3431495"/>
              <a:gd name="connsiteX4" fmla="*/ 6531428 w 6874328"/>
              <a:gd name="connsiteY4" fmla="*/ 1779538 h 3431495"/>
              <a:gd name="connsiteX5" fmla="*/ 6874328 w 6874328"/>
              <a:gd name="connsiteY5" fmla="*/ 3412395 h 3431495"/>
              <a:gd name="connsiteX6" fmla="*/ 6874328 w 6874328"/>
              <a:gd name="connsiteY6" fmla="*/ 3412395 h 3431495"/>
              <a:gd name="connsiteX0" fmla="*/ 0 w 6874328"/>
              <a:gd name="connsiteY0" fmla="*/ 3363410 h 3412395"/>
              <a:gd name="connsiteX1" fmla="*/ 3069771 w 6874328"/>
              <a:gd name="connsiteY1" fmla="*/ 2759252 h 3412395"/>
              <a:gd name="connsiteX2" fmla="*/ 4931228 w 6874328"/>
              <a:gd name="connsiteY2" fmla="*/ 277310 h 3412395"/>
              <a:gd name="connsiteX3" fmla="*/ 5698671 w 6874328"/>
              <a:gd name="connsiteY3" fmla="*/ 228324 h 3412395"/>
              <a:gd name="connsiteX4" fmla="*/ 6531428 w 6874328"/>
              <a:gd name="connsiteY4" fmla="*/ 1779538 h 3412395"/>
              <a:gd name="connsiteX5" fmla="*/ 6874328 w 6874328"/>
              <a:gd name="connsiteY5" fmla="*/ 3412395 h 3412395"/>
              <a:gd name="connsiteX6" fmla="*/ 6874328 w 6874328"/>
              <a:gd name="connsiteY6" fmla="*/ 3412395 h 3412395"/>
              <a:gd name="connsiteX0" fmla="*/ 0 w 6874328"/>
              <a:gd name="connsiteY0" fmla="*/ 3361269 h 3410254"/>
              <a:gd name="connsiteX1" fmla="*/ 3380013 w 6874328"/>
              <a:gd name="connsiteY1" fmla="*/ 2724454 h 3410254"/>
              <a:gd name="connsiteX2" fmla="*/ 4931228 w 6874328"/>
              <a:gd name="connsiteY2" fmla="*/ 275169 h 3410254"/>
              <a:gd name="connsiteX3" fmla="*/ 5698671 w 6874328"/>
              <a:gd name="connsiteY3" fmla="*/ 226183 h 3410254"/>
              <a:gd name="connsiteX4" fmla="*/ 6531428 w 6874328"/>
              <a:gd name="connsiteY4" fmla="*/ 1777397 h 3410254"/>
              <a:gd name="connsiteX5" fmla="*/ 6874328 w 6874328"/>
              <a:gd name="connsiteY5" fmla="*/ 3410254 h 3410254"/>
              <a:gd name="connsiteX6" fmla="*/ 6874328 w 6874328"/>
              <a:gd name="connsiteY6" fmla="*/ 3410254 h 3410254"/>
              <a:gd name="connsiteX0" fmla="*/ 0 w 6874328"/>
              <a:gd name="connsiteY0" fmla="*/ 3361269 h 3410254"/>
              <a:gd name="connsiteX1" fmla="*/ 3380013 w 6874328"/>
              <a:gd name="connsiteY1" fmla="*/ 2724454 h 3410254"/>
              <a:gd name="connsiteX2" fmla="*/ 4931228 w 6874328"/>
              <a:gd name="connsiteY2" fmla="*/ 275169 h 3410254"/>
              <a:gd name="connsiteX3" fmla="*/ 5698671 w 6874328"/>
              <a:gd name="connsiteY3" fmla="*/ 226183 h 3410254"/>
              <a:gd name="connsiteX4" fmla="*/ 6531428 w 6874328"/>
              <a:gd name="connsiteY4" fmla="*/ 1777397 h 3410254"/>
              <a:gd name="connsiteX5" fmla="*/ 6874328 w 6874328"/>
              <a:gd name="connsiteY5" fmla="*/ 3410254 h 3410254"/>
              <a:gd name="connsiteX6" fmla="*/ 6874328 w 6874328"/>
              <a:gd name="connsiteY6" fmla="*/ 3410254 h 3410254"/>
              <a:gd name="connsiteX0" fmla="*/ 0 w 6874328"/>
              <a:gd name="connsiteY0" fmla="*/ 3361269 h 3410254"/>
              <a:gd name="connsiteX1" fmla="*/ 3380013 w 6874328"/>
              <a:gd name="connsiteY1" fmla="*/ 2724454 h 3410254"/>
              <a:gd name="connsiteX2" fmla="*/ 4931228 w 6874328"/>
              <a:gd name="connsiteY2" fmla="*/ 275169 h 3410254"/>
              <a:gd name="connsiteX3" fmla="*/ 5698671 w 6874328"/>
              <a:gd name="connsiteY3" fmla="*/ 226183 h 3410254"/>
              <a:gd name="connsiteX4" fmla="*/ 6531428 w 6874328"/>
              <a:gd name="connsiteY4" fmla="*/ 1777397 h 3410254"/>
              <a:gd name="connsiteX5" fmla="*/ 6874328 w 6874328"/>
              <a:gd name="connsiteY5" fmla="*/ 3410254 h 3410254"/>
              <a:gd name="connsiteX6" fmla="*/ 6874328 w 6874328"/>
              <a:gd name="connsiteY6" fmla="*/ 3410254 h 3410254"/>
              <a:gd name="connsiteX0" fmla="*/ 0 w 6874328"/>
              <a:gd name="connsiteY0" fmla="*/ 3379002 h 3427987"/>
              <a:gd name="connsiteX1" fmla="*/ 3380013 w 6874328"/>
              <a:gd name="connsiteY1" fmla="*/ 2742187 h 3427987"/>
              <a:gd name="connsiteX2" fmla="*/ 4931228 w 6874328"/>
              <a:gd name="connsiteY2" fmla="*/ 292902 h 3427987"/>
              <a:gd name="connsiteX3" fmla="*/ 6025242 w 6874328"/>
              <a:gd name="connsiteY3" fmla="*/ 211259 h 3427987"/>
              <a:gd name="connsiteX4" fmla="*/ 6531428 w 6874328"/>
              <a:gd name="connsiteY4" fmla="*/ 1795130 h 3427987"/>
              <a:gd name="connsiteX5" fmla="*/ 6874328 w 6874328"/>
              <a:gd name="connsiteY5" fmla="*/ 3427987 h 3427987"/>
              <a:gd name="connsiteX6" fmla="*/ 6874328 w 6874328"/>
              <a:gd name="connsiteY6" fmla="*/ 3427987 h 3427987"/>
              <a:gd name="connsiteX0" fmla="*/ 0 w 6874328"/>
              <a:gd name="connsiteY0" fmla="*/ 3381035 h 3430020"/>
              <a:gd name="connsiteX1" fmla="*/ 3380013 w 6874328"/>
              <a:gd name="connsiteY1" fmla="*/ 2744220 h 3430020"/>
              <a:gd name="connsiteX2" fmla="*/ 4931228 w 6874328"/>
              <a:gd name="connsiteY2" fmla="*/ 294935 h 3430020"/>
              <a:gd name="connsiteX3" fmla="*/ 6025242 w 6874328"/>
              <a:gd name="connsiteY3" fmla="*/ 213292 h 3430020"/>
              <a:gd name="connsiteX4" fmla="*/ 6580413 w 6874328"/>
              <a:gd name="connsiteY4" fmla="*/ 1829820 h 3430020"/>
              <a:gd name="connsiteX5" fmla="*/ 6874328 w 6874328"/>
              <a:gd name="connsiteY5" fmla="*/ 3430020 h 3430020"/>
              <a:gd name="connsiteX6" fmla="*/ 6874328 w 6874328"/>
              <a:gd name="connsiteY6" fmla="*/ 3430020 h 3430020"/>
              <a:gd name="connsiteX0" fmla="*/ 0 w 6874328"/>
              <a:gd name="connsiteY0" fmla="*/ 3381035 h 3430020"/>
              <a:gd name="connsiteX1" fmla="*/ 3380013 w 6874328"/>
              <a:gd name="connsiteY1" fmla="*/ 2744220 h 3430020"/>
              <a:gd name="connsiteX2" fmla="*/ 4931228 w 6874328"/>
              <a:gd name="connsiteY2" fmla="*/ 294935 h 3430020"/>
              <a:gd name="connsiteX3" fmla="*/ 5927270 w 6874328"/>
              <a:gd name="connsiteY3" fmla="*/ 213292 h 3430020"/>
              <a:gd name="connsiteX4" fmla="*/ 6580413 w 6874328"/>
              <a:gd name="connsiteY4" fmla="*/ 1829820 h 3430020"/>
              <a:gd name="connsiteX5" fmla="*/ 6874328 w 6874328"/>
              <a:gd name="connsiteY5" fmla="*/ 3430020 h 3430020"/>
              <a:gd name="connsiteX6" fmla="*/ 6874328 w 6874328"/>
              <a:gd name="connsiteY6" fmla="*/ 3430020 h 343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328" h="3430020">
                <a:moveTo>
                  <a:pt x="0" y="3381035"/>
                </a:moveTo>
                <a:cubicBezTo>
                  <a:pt x="1428750" y="3412331"/>
                  <a:pt x="2558142" y="3258570"/>
                  <a:pt x="3380013" y="2744220"/>
                </a:cubicBezTo>
                <a:cubicBezTo>
                  <a:pt x="4201884" y="2229870"/>
                  <a:pt x="4506685" y="716756"/>
                  <a:pt x="4931228" y="294935"/>
                </a:cubicBezTo>
                <a:cubicBezTo>
                  <a:pt x="5355771" y="-126886"/>
                  <a:pt x="5652406" y="-42522"/>
                  <a:pt x="5927270" y="213292"/>
                </a:cubicBezTo>
                <a:cubicBezTo>
                  <a:pt x="6202134" y="469106"/>
                  <a:pt x="6422570" y="1293699"/>
                  <a:pt x="6580413" y="1829820"/>
                </a:cubicBezTo>
                <a:cubicBezTo>
                  <a:pt x="6738256" y="2365941"/>
                  <a:pt x="6874328" y="3430020"/>
                  <a:pt x="6874328" y="3430020"/>
                </a:cubicBezTo>
                <a:lnTo>
                  <a:pt x="6874328" y="3430020"/>
                </a:lnTo>
              </a:path>
            </a:pathLst>
          </a:custGeom>
          <a:noFill/>
          <a:ln w="635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5598A722-2A40-2E4D-B12A-A5A2AB1ABBF4}"/>
              </a:ext>
            </a:extLst>
          </p:cNvPr>
          <p:cNvCxnSpPr/>
          <p:nvPr/>
        </p:nvCxnSpPr>
        <p:spPr>
          <a:xfrm>
            <a:off x="2081891" y="5462756"/>
            <a:ext cx="8001000" cy="0"/>
          </a:xfrm>
          <a:prstGeom prst="straightConnector1">
            <a:avLst/>
          </a:prstGeom>
          <a:ln w="127000">
            <a:gradFill flip="none" rotWithShape="1">
              <a:gsLst>
                <a:gs pos="0">
                  <a:schemeClr val="accent1">
                    <a:lumMod val="5000"/>
                    <a:lumOff val="95000"/>
                  </a:schemeClr>
                </a:gs>
                <a:gs pos="0">
                  <a:schemeClr val="accent5">
                    <a:lumMod val="75000"/>
                  </a:schemeClr>
                </a:gs>
                <a:gs pos="100000">
                  <a:srgbClr val="FF0000"/>
                </a:gs>
                <a:gs pos="100000">
                  <a:schemeClr val="accent1">
                    <a:lumMod val="30000"/>
                    <a:lumOff val="70000"/>
                  </a:schemeClr>
                </a:gs>
              </a:gsLst>
              <a:lin ang="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9054DF3-409E-5048-8891-275C5628B887}"/>
              </a:ext>
            </a:extLst>
          </p:cNvPr>
          <p:cNvCxnSpPr/>
          <p:nvPr/>
        </p:nvCxnSpPr>
        <p:spPr>
          <a:xfrm flipV="1">
            <a:off x="2642553" y="1570644"/>
            <a:ext cx="0" cy="3866777"/>
          </a:xfrm>
          <a:prstGeom prst="straightConnector1">
            <a:avLst/>
          </a:prstGeom>
          <a:ln w="50800">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4E2F45-8378-FE40-8AD5-8090395411CA}"/>
              </a:ext>
            </a:extLst>
          </p:cNvPr>
          <p:cNvSpPr txBox="1"/>
          <p:nvPr/>
        </p:nvSpPr>
        <p:spPr>
          <a:xfrm>
            <a:off x="389468" y="1490191"/>
            <a:ext cx="2144275" cy="954107"/>
          </a:xfrm>
          <a:prstGeom prst="rect">
            <a:avLst/>
          </a:prstGeom>
          <a:noFill/>
        </p:spPr>
        <p:txBody>
          <a:bodyPr wrap="square" rtlCol="0">
            <a:spAutoFit/>
          </a:bodyPr>
          <a:lstStyle/>
          <a:p>
            <a:pPr algn="r"/>
            <a:r>
              <a:rPr lang="en-US" sz="2800" dirty="0"/>
              <a:t>Thermal performance</a:t>
            </a:r>
          </a:p>
        </p:txBody>
      </p:sp>
      <p:sp>
        <p:nvSpPr>
          <p:cNvPr id="56" name="TextBox 55">
            <a:extLst>
              <a:ext uri="{FF2B5EF4-FFF2-40B4-BE49-F238E27FC236}">
                <a16:creationId xmlns:a16="http://schemas.microsoft.com/office/drawing/2014/main" id="{775DAF31-03D8-E248-9519-FC95C5136CF1}"/>
              </a:ext>
            </a:extLst>
          </p:cNvPr>
          <p:cNvSpPr txBox="1"/>
          <p:nvPr/>
        </p:nvSpPr>
        <p:spPr>
          <a:xfrm>
            <a:off x="1706383" y="5712475"/>
            <a:ext cx="1004299" cy="523220"/>
          </a:xfrm>
          <a:prstGeom prst="rect">
            <a:avLst/>
          </a:prstGeom>
          <a:noFill/>
        </p:spPr>
        <p:txBody>
          <a:bodyPr wrap="square" rtlCol="0">
            <a:spAutoFit/>
          </a:bodyPr>
          <a:lstStyle/>
          <a:p>
            <a:pPr algn="r"/>
            <a:r>
              <a:rPr lang="en-US" sz="2800" dirty="0"/>
              <a:t>Cold</a:t>
            </a:r>
          </a:p>
        </p:txBody>
      </p:sp>
      <p:sp>
        <p:nvSpPr>
          <p:cNvPr id="57" name="TextBox 56">
            <a:extLst>
              <a:ext uri="{FF2B5EF4-FFF2-40B4-BE49-F238E27FC236}">
                <a16:creationId xmlns:a16="http://schemas.microsoft.com/office/drawing/2014/main" id="{77A45C25-6EB6-1D48-9367-E2ABBF3EE6BE}"/>
              </a:ext>
            </a:extLst>
          </p:cNvPr>
          <p:cNvSpPr txBox="1"/>
          <p:nvPr/>
        </p:nvSpPr>
        <p:spPr>
          <a:xfrm>
            <a:off x="9017405" y="5712474"/>
            <a:ext cx="1202361" cy="523220"/>
          </a:xfrm>
          <a:prstGeom prst="rect">
            <a:avLst/>
          </a:prstGeom>
          <a:noFill/>
        </p:spPr>
        <p:txBody>
          <a:bodyPr wrap="square" rtlCol="0">
            <a:spAutoFit/>
          </a:bodyPr>
          <a:lstStyle/>
          <a:p>
            <a:pPr algn="r"/>
            <a:r>
              <a:rPr lang="en-US" sz="2800" dirty="0"/>
              <a:t>Warm</a:t>
            </a:r>
          </a:p>
        </p:txBody>
      </p:sp>
      <p:grpSp>
        <p:nvGrpSpPr>
          <p:cNvPr id="15" name="Group 14">
            <a:extLst>
              <a:ext uri="{FF2B5EF4-FFF2-40B4-BE49-F238E27FC236}">
                <a16:creationId xmlns:a16="http://schemas.microsoft.com/office/drawing/2014/main" id="{39625F2B-469A-094C-AF4C-0284FF5DD05C}"/>
              </a:ext>
            </a:extLst>
          </p:cNvPr>
          <p:cNvGrpSpPr/>
          <p:nvPr/>
        </p:nvGrpSpPr>
        <p:grpSpPr>
          <a:xfrm>
            <a:off x="3007489" y="1395243"/>
            <a:ext cx="6154441" cy="2731147"/>
            <a:chOff x="3007488" y="1395242"/>
            <a:chExt cx="6154441" cy="2731147"/>
          </a:xfrm>
        </p:grpSpPr>
        <p:cxnSp>
          <p:nvCxnSpPr>
            <p:cNvPr id="16" name="Straight Arrow Connector 15">
              <a:extLst>
                <a:ext uri="{FF2B5EF4-FFF2-40B4-BE49-F238E27FC236}">
                  <a16:creationId xmlns:a16="http://schemas.microsoft.com/office/drawing/2014/main" id="{6547416B-471C-A74F-9D0F-7AEA2AA252F8}"/>
                </a:ext>
              </a:extLst>
            </p:cNvPr>
            <p:cNvCxnSpPr>
              <a:cxnSpLocks/>
            </p:cNvCxnSpPr>
            <p:nvPr/>
          </p:nvCxnSpPr>
          <p:spPr>
            <a:xfrm>
              <a:off x="5470859" y="3646360"/>
              <a:ext cx="3691070" cy="0"/>
            </a:xfrm>
            <a:prstGeom prst="straightConnector1">
              <a:avLst/>
            </a:prstGeom>
            <a:ln w="571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67594C-30F7-DC4A-A2DE-1B7A805FC63D}"/>
                </a:ext>
              </a:extLst>
            </p:cNvPr>
            <p:cNvCxnSpPr>
              <a:cxnSpLocks/>
            </p:cNvCxnSpPr>
            <p:nvPr/>
          </p:nvCxnSpPr>
          <p:spPr>
            <a:xfrm>
              <a:off x="5470859" y="4126389"/>
              <a:ext cx="2301540" cy="0"/>
            </a:xfrm>
            <a:prstGeom prst="straightConnector1">
              <a:avLst/>
            </a:prstGeom>
            <a:ln w="571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8D00AF-B3CE-0947-BF18-517FBB6877F3}"/>
                </a:ext>
              </a:extLst>
            </p:cNvPr>
            <p:cNvCxnSpPr>
              <a:cxnSpLocks/>
            </p:cNvCxnSpPr>
            <p:nvPr/>
          </p:nvCxnSpPr>
          <p:spPr>
            <a:xfrm>
              <a:off x="6743699" y="3160631"/>
              <a:ext cx="2418230" cy="0"/>
            </a:xfrm>
            <a:prstGeom prst="straightConnector1">
              <a:avLst/>
            </a:prstGeom>
            <a:ln w="571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3F93F4F-A2AC-0B4E-8FB9-1A53F7E12D35}"/>
                </a:ext>
              </a:extLst>
            </p:cNvPr>
            <p:cNvGrpSpPr/>
            <p:nvPr/>
          </p:nvGrpSpPr>
          <p:grpSpPr>
            <a:xfrm>
              <a:off x="3007488" y="1395242"/>
              <a:ext cx="3556593" cy="1651085"/>
              <a:chOff x="3007488" y="1395242"/>
              <a:chExt cx="3556593" cy="1651085"/>
            </a:xfrm>
          </p:grpSpPr>
          <p:sp>
            <p:nvSpPr>
              <p:cNvPr id="20" name="TextBox 19">
                <a:extLst>
                  <a:ext uri="{FF2B5EF4-FFF2-40B4-BE49-F238E27FC236}">
                    <a16:creationId xmlns:a16="http://schemas.microsoft.com/office/drawing/2014/main" id="{F9045D50-CB84-EE46-AC47-DFB805635AC3}"/>
                  </a:ext>
                </a:extLst>
              </p:cNvPr>
              <p:cNvSpPr txBox="1"/>
              <p:nvPr/>
            </p:nvSpPr>
            <p:spPr>
              <a:xfrm>
                <a:off x="5826796" y="1481041"/>
                <a:ext cx="538408" cy="1446550"/>
              </a:xfrm>
              <a:prstGeom prst="rect">
                <a:avLst/>
              </a:prstGeom>
              <a:noFill/>
            </p:spPr>
            <p:txBody>
              <a:bodyPr wrap="square" rtlCol="0">
                <a:spAutoFit/>
              </a:bodyPr>
              <a:lstStyle/>
              <a:p>
                <a:r>
                  <a:rPr lang="en-US" sz="8800" dirty="0">
                    <a:solidFill>
                      <a:srgbClr val="C00000"/>
                    </a:solidFill>
                  </a:rPr>
                  <a:t>?</a:t>
                </a:r>
              </a:p>
            </p:txBody>
          </p:sp>
          <p:sp>
            <p:nvSpPr>
              <p:cNvPr id="23" name="TextBox 22">
                <a:extLst>
                  <a:ext uri="{FF2B5EF4-FFF2-40B4-BE49-F238E27FC236}">
                    <a16:creationId xmlns:a16="http://schemas.microsoft.com/office/drawing/2014/main" id="{A388727B-1431-ED4E-A8A1-7506BC26C2E1}"/>
                  </a:ext>
                </a:extLst>
              </p:cNvPr>
              <p:cNvSpPr txBox="1"/>
              <p:nvPr/>
            </p:nvSpPr>
            <p:spPr>
              <a:xfrm>
                <a:off x="3097909" y="1453738"/>
                <a:ext cx="2921150" cy="1569660"/>
              </a:xfrm>
              <a:prstGeom prst="rect">
                <a:avLst/>
              </a:prstGeom>
              <a:noFill/>
            </p:spPr>
            <p:txBody>
              <a:bodyPr wrap="square" rtlCol="0">
                <a:spAutoFit/>
              </a:bodyPr>
              <a:lstStyle/>
              <a:p>
                <a:r>
                  <a:rPr lang="en-US" sz="2400" dirty="0">
                    <a:solidFill>
                      <a:srgbClr val="C00000"/>
                    </a:solidFill>
                  </a:rPr>
                  <a:t>Which part of the thermal performance curve drives species distribution in tropics</a:t>
                </a:r>
              </a:p>
            </p:txBody>
          </p:sp>
          <p:sp>
            <p:nvSpPr>
              <p:cNvPr id="24" name="Rectangle 23">
                <a:extLst>
                  <a:ext uri="{FF2B5EF4-FFF2-40B4-BE49-F238E27FC236}">
                    <a16:creationId xmlns:a16="http://schemas.microsoft.com/office/drawing/2014/main" id="{E7971673-232A-CE4E-A58D-AB56FF08D7E6}"/>
                  </a:ext>
                </a:extLst>
              </p:cNvPr>
              <p:cNvSpPr/>
              <p:nvPr/>
            </p:nvSpPr>
            <p:spPr>
              <a:xfrm>
                <a:off x="3007488" y="1395242"/>
                <a:ext cx="3556593" cy="165108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TextBox 20">
            <a:extLst>
              <a:ext uri="{FF2B5EF4-FFF2-40B4-BE49-F238E27FC236}">
                <a16:creationId xmlns:a16="http://schemas.microsoft.com/office/drawing/2014/main" id="{C7F2D8CC-C040-A143-AF24-1DB2EEFD638B}"/>
              </a:ext>
            </a:extLst>
          </p:cNvPr>
          <p:cNvSpPr txBox="1"/>
          <p:nvPr/>
        </p:nvSpPr>
        <p:spPr>
          <a:xfrm>
            <a:off x="8343901" y="1570644"/>
            <a:ext cx="1875865" cy="461665"/>
          </a:xfrm>
          <a:prstGeom prst="rect">
            <a:avLst/>
          </a:prstGeom>
          <a:noFill/>
        </p:spPr>
        <p:txBody>
          <a:bodyPr wrap="square" rtlCol="0">
            <a:spAutoFit/>
          </a:bodyPr>
          <a:lstStyle/>
          <a:p>
            <a:r>
              <a:rPr lang="en-US" sz="2400" dirty="0">
                <a:solidFill>
                  <a:schemeClr val="accent2">
                    <a:lumMod val="75000"/>
                  </a:schemeClr>
                </a:solidFill>
              </a:rPr>
              <a:t>Species C</a:t>
            </a:r>
          </a:p>
        </p:txBody>
      </p:sp>
      <p:sp>
        <p:nvSpPr>
          <p:cNvPr id="25" name="TextBox 24">
            <a:extLst>
              <a:ext uri="{FF2B5EF4-FFF2-40B4-BE49-F238E27FC236}">
                <a16:creationId xmlns:a16="http://schemas.microsoft.com/office/drawing/2014/main" id="{CB228A91-37BF-E54C-9E70-F4FF9C9B87F0}"/>
              </a:ext>
            </a:extLst>
          </p:cNvPr>
          <p:cNvSpPr txBox="1"/>
          <p:nvPr/>
        </p:nvSpPr>
        <p:spPr>
          <a:xfrm>
            <a:off x="7461781" y="2518132"/>
            <a:ext cx="1875865" cy="461665"/>
          </a:xfrm>
          <a:prstGeom prst="rect">
            <a:avLst/>
          </a:prstGeom>
          <a:noFill/>
        </p:spPr>
        <p:txBody>
          <a:bodyPr wrap="square" rtlCol="0">
            <a:spAutoFit/>
          </a:bodyPr>
          <a:lstStyle/>
          <a:p>
            <a:r>
              <a:rPr lang="en-US" sz="2400" dirty="0">
                <a:solidFill>
                  <a:schemeClr val="accent1">
                    <a:lumMod val="50000"/>
                  </a:schemeClr>
                </a:solidFill>
              </a:rPr>
              <a:t>Species D</a:t>
            </a:r>
          </a:p>
        </p:txBody>
      </p:sp>
    </p:spTree>
    <p:extLst>
      <p:ext uri="{BB962C8B-B14F-4D97-AF65-F5344CB8AC3E}">
        <p14:creationId xmlns:p14="http://schemas.microsoft.com/office/powerpoint/2010/main" val="293728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00ED23F8-505C-D843-A269-A2DF4375E42B}"/>
              </a:ext>
            </a:extLst>
          </p:cNvPr>
          <p:cNvSpPr txBox="1"/>
          <p:nvPr/>
        </p:nvSpPr>
        <p:spPr>
          <a:xfrm>
            <a:off x="256072" y="235321"/>
            <a:ext cx="11766069" cy="584775"/>
          </a:xfrm>
          <a:prstGeom prst="rect">
            <a:avLst/>
          </a:prstGeom>
          <a:noFill/>
        </p:spPr>
        <p:txBody>
          <a:bodyPr wrap="square" rtlCol="0">
            <a:spAutoFit/>
          </a:bodyPr>
          <a:lstStyle>
            <a:defPPr>
              <a:defRPr lang="en-US"/>
            </a:defPPr>
            <a:lvl1pPr>
              <a:defRPr sz="3200"/>
            </a:lvl1pPr>
          </a:lstStyle>
          <a:p>
            <a:r>
              <a:rPr lang="en-US" dirty="0"/>
              <a:t>Controversy over the sensitivity of tropical species to global warming</a:t>
            </a:r>
          </a:p>
        </p:txBody>
      </p:sp>
      <p:cxnSp>
        <p:nvCxnSpPr>
          <p:cNvPr id="7" name="Straight Connector 6">
            <a:extLst>
              <a:ext uri="{FF2B5EF4-FFF2-40B4-BE49-F238E27FC236}">
                <a16:creationId xmlns:a16="http://schemas.microsoft.com/office/drawing/2014/main" id="{18E4A6D9-9068-D244-97DC-CADECDAD3B10}"/>
              </a:ext>
            </a:extLst>
          </p:cNvPr>
          <p:cNvCxnSpPr/>
          <p:nvPr/>
        </p:nvCxnSpPr>
        <p:spPr>
          <a:xfrm>
            <a:off x="5945523" y="2808763"/>
            <a:ext cx="0" cy="3255103"/>
          </a:xfrm>
          <a:prstGeom prst="line">
            <a:avLst/>
          </a:prstGeom>
          <a:ln w="7620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220" name="Picture 4" descr="Face, indifferent, neutral, passive icon - Download on Iconfinder">
            <a:extLst>
              <a:ext uri="{FF2B5EF4-FFF2-40B4-BE49-F238E27FC236}">
                <a16:creationId xmlns:a16="http://schemas.microsoft.com/office/drawing/2014/main" id="{6C90897E-2555-B242-9C02-AE7AA3AD8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382" y="1307707"/>
            <a:ext cx="830997" cy="83099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ad Face In Rounded Square Svg Png Icon Free Download (#56611) -  OnlineWebFonts.COM">
            <a:extLst>
              <a:ext uri="{FF2B5EF4-FFF2-40B4-BE49-F238E27FC236}">
                <a16:creationId xmlns:a16="http://schemas.microsoft.com/office/drawing/2014/main" id="{4250C956-3AB5-4442-8236-8C0B878C6B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679" y="1354071"/>
            <a:ext cx="738951" cy="7382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76B09C0-741D-E44C-8B39-74EB8531597B}"/>
              </a:ext>
            </a:extLst>
          </p:cNvPr>
          <p:cNvSpPr txBox="1"/>
          <p:nvPr/>
        </p:nvSpPr>
        <p:spPr>
          <a:xfrm>
            <a:off x="5676821" y="1103198"/>
            <a:ext cx="538408" cy="1200329"/>
          </a:xfrm>
          <a:prstGeom prst="rect">
            <a:avLst/>
          </a:prstGeom>
          <a:noFill/>
        </p:spPr>
        <p:txBody>
          <a:bodyPr wrap="square" rtlCol="0">
            <a:spAutoFit/>
          </a:bodyPr>
          <a:lstStyle/>
          <a:p>
            <a:r>
              <a:rPr lang="en-US" sz="7200" dirty="0">
                <a:solidFill>
                  <a:srgbClr val="C00000"/>
                </a:solidFill>
              </a:rPr>
              <a:t>?</a:t>
            </a:r>
          </a:p>
        </p:txBody>
      </p:sp>
      <p:grpSp>
        <p:nvGrpSpPr>
          <p:cNvPr id="9" name="Group 8">
            <a:extLst>
              <a:ext uri="{FF2B5EF4-FFF2-40B4-BE49-F238E27FC236}">
                <a16:creationId xmlns:a16="http://schemas.microsoft.com/office/drawing/2014/main" id="{FB6D01E6-CFF0-3548-9F04-D6445C7132D1}"/>
              </a:ext>
            </a:extLst>
          </p:cNvPr>
          <p:cNvGrpSpPr/>
          <p:nvPr/>
        </p:nvGrpSpPr>
        <p:grpSpPr>
          <a:xfrm>
            <a:off x="7119379" y="1287865"/>
            <a:ext cx="4986484" cy="4927152"/>
            <a:chOff x="7119378" y="1287864"/>
            <a:chExt cx="4986484" cy="4927151"/>
          </a:xfrm>
        </p:grpSpPr>
        <p:sp>
          <p:nvSpPr>
            <p:cNvPr id="47" name="TextBox 46">
              <a:extLst>
                <a:ext uri="{FF2B5EF4-FFF2-40B4-BE49-F238E27FC236}">
                  <a16:creationId xmlns:a16="http://schemas.microsoft.com/office/drawing/2014/main" id="{2E5DD6AA-EBCE-1D4F-BF62-A02BF4E17DBB}"/>
                </a:ext>
              </a:extLst>
            </p:cNvPr>
            <p:cNvSpPr txBox="1"/>
            <p:nvPr/>
          </p:nvSpPr>
          <p:spPr>
            <a:xfrm>
              <a:off x="7119378" y="1287864"/>
              <a:ext cx="4986484" cy="830997"/>
            </a:xfrm>
            <a:prstGeom prst="rect">
              <a:avLst/>
            </a:prstGeom>
            <a:noFill/>
          </p:spPr>
          <p:txBody>
            <a:bodyPr wrap="square" rtlCol="0">
              <a:spAutoFit/>
            </a:bodyPr>
            <a:lstStyle/>
            <a:p>
              <a:r>
                <a:rPr lang="en-US" sz="2400" dirty="0"/>
                <a:t>Heat may not be the limiting factor of distribution at warmer boundaries.</a:t>
              </a:r>
            </a:p>
          </p:txBody>
        </p:sp>
        <p:pic>
          <p:nvPicPr>
            <p:cNvPr id="2050" name="Picture 2">
              <a:extLst>
                <a:ext uri="{FF2B5EF4-FFF2-40B4-BE49-F238E27FC236}">
                  <a16:creationId xmlns:a16="http://schemas.microsoft.com/office/drawing/2014/main" id="{64BB5EB1-E1F3-6148-A86E-C388CCEA02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273" y="2713477"/>
              <a:ext cx="3255833" cy="31111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42742AC-A5BA-D642-B84C-2482CD20A7FF}"/>
                </a:ext>
              </a:extLst>
            </p:cNvPr>
            <p:cNvSpPr/>
            <p:nvPr/>
          </p:nvSpPr>
          <p:spPr>
            <a:xfrm>
              <a:off x="8914783" y="5845683"/>
              <a:ext cx="2199577" cy="369332"/>
            </a:xfrm>
            <a:prstGeom prst="rect">
              <a:avLst/>
            </a:prstGeom>
          </p:spPr>
          <p:txBody>
            <a:bodyPr wrap="none">
              <a:spAutoFit/>
            </a:bodyPr>
            <a:lstStyle/>
            <a:p>
              <a:r>
                <a:rPr lang="en-GB" i="1" dirty="0"/>
                <a:t>Picture credit: </a:t>
              </a:r>
              <a:r>
                <a:rPr lang="en-GB" i="1" dirty="0" err="1"/>
                <a:t>Ke</a:t>
              </a:r>
              <a:r>
                <a:rPr lang="en-GB" i="1" dirty="0"/>
                <a:t> Hou</a:t>
              </a:r>
              <a:endParaRPr lang="en-US" dirty="0"/>
            </a:p>
          </p:txBody>
        </p:sp>
      </p:grpSp>
      <p:grpSp>
        <p:nvGrpSpPr>
          <p:cNvPr id="21" name="Group 20">
            <a:extLst>
              <a:ext uri="{FF2B5EF4-FFF2-40B4-BE49-F238E27FC236}">
                <a16:creationId xmlns:a16="http://schemas.microsoft.com/office/drawing/2014/main" id="{5B1743D4-B778-3D47-AC7F-9727DB529034}"/>
              </a:ext>
            </a:extLst>
          </p:cNvPr>
          <p:cNvGrpSpPr/>
          <p:nvPr/>
        </p:nvGrpSpPr>
        <p:grpSpPr>
          <a:xfrm>
            <a:off x="899375" y="1287866"/>
            <a:ext cx="6096000" cy="5617052"/>
            <a:chOff x="899374" y="1287865"/>
            <a:chExt cx="6096000" cy="5617051"/>
          </a:xfrm>
        </p:grpSpPr>
        <p:sp>
          <p:nvSpPr>
            <p:cNvPr id="26" name="TextBox 25">
              <a:extLst>
                <a:ext uri="{FF2B5EF4-FFF2-40B4-BE49-F238E27FC236}">
                  <a16:creationId xmlns:a16="http://schemas.microsoft.com/office/drawing/2014/main" id="{C3481D49-16FF-B24B-88ED-B0AB4F23A5BD}"/>
                </a:ext>
              </a:extLst>
            </p:cNvPr>
            <p:cNvSpPr txBox="1"/>
            <p:nvPr/>
          </p:nvSpPr>
          <p:spPr>
            <a:xfrm>
              <a:off x="899374" y="1287865"/>
              <a:ext cx="3892567" cy="830997"/>
            </a:xfrm>
            <a:prstGeom prst="rect">
              <a:avLst/>
            </a:prstGeom>
            <a:noFill/>
          </p:spPr>
          <p:txBody>
            <a:bodyPr wrap="square" rtlCol="0">
              <a:spAutoFit/>
            </a:bodyPr>
            <a:lstStyle/>
            <a:p>
              <a:r>
                <a:rPr lang="en-US" sz="2400" dirty="0"/>
                <a:t>Tropical species have smaller thermal safety margins. </a:t>
              </a:r>
            </a:p>
          </p:txBody>
        </p:sp>
        <p:grpSp>
          <p:nvGrpSpPr>
            <p:cNvPr id="6" name="Group 5">
              <a:extLst>
                <a:ext uri="{FF2B5EF4-FFF2-40B4-BE49-F238E27FC236}">
                  <a16:creationId xmlns:a16="http://schemas.microsoft.com/office/drawing/2014/main" id="{90BA822D-4445-E341-B431-70BE73B4AFDC}"/>
                </a:ext>
              </a:extLst>
            </p:cNvPr>
            <p:cNvGrpSpPr/>
            <p:nvPr/>
          </p:nvGrpSpPr>
          <p:grpSpPr>
            <a:xfrm>
              <a:off x="964907" y="2408653"/>
              <a:ext cx="3278301" cy="4195829"/>
              <a:chOff x="1108341" y="2565766"/>
              <a:chExt cx="3278301" cy="4195829"/>
            </a:xfrm>
          </p:grpSpPr>
          <p:pic>
            <p:nvPicPr>
              <p:cNvPr id="24" name="Picture 23" descr="A close up of a map&#10;&#10;Description automatically generated">
                <a:extLst>
                  <a:ext uri="{FF2B5EF4-FFF2-40B4-BE49-F238E27FC236}">
                    <a16:creationId xmlns:a16="http://schemas.microsoft.com/office/drawing/2014/main" id="{A2C61E6F-328F-EC4E-AD43-11D79DD828C7}"/>
                  </a:ext>
                </a:extLst>
              </p:cNvPr>
              <p:cNvPicPr>
                <a:picLocks noChangeAspect="1"/>
              </p:cNvPicPr>
              <p:nvPr/>
            </p:nvPicPr>
            <p:blipFill rotWithShape="1">
              <a:blip r:embed="rId7">
                <a:duotone>
                  <a:prstClr val="black"/>
                  <a:schemeClr val="accent2">
                    <a:tint val="45000"/>
                    <a:satMod val="400000"/>
                  </a:schemeClr>
                </a:duotone>
                <a:extLst>
                  <a:ext uri="{BEBA8EAE-BF5A-486C-A8C5-ECC9F3942E4B}">
                    <a14:imgProps xmlns:a14="http://schemas.microsoft.com/office/drawing/2010/main">
                      <a14:imgLayer r:embed="rId8">
                        <a14:imgEffect>
                          <a14:colorTemperature colorTemp="8800"/>
                        </a14:imgEffect>
                      </a14:imgLayer>
                    </a14:imgProps>
                  </a:ext>
                </a:extLst>
              </a:blip>
              <a:srcRect l="5771" t="48036" r="62313" b="18195"/>
              <a:stretch/>
            </p:blipFill>
            <p:spPr>
              <a:xfrm>
                <a:off x="1577006" y="4426155"/>
                <a:ext cx="2809635" cy="1870670"/>
              </a:xfrm>
              <a:prstGeom prst="rect">
                <a:avLst/>
              </a:prstGeom>
            </p:spPr>
          </p:pic>
          <p:pic>
            <p:nvPicPr>
              <p:cNvPr id="41" name="Picture 40" descr="A close up of a map&#10;&#10;Description automatically generated">
                <a:extLst>
                  <a:ext uri="{FF2B5EF4-FFF2-40B4-BE49-F238E27FC236}">
                    <a16:creationId xmlns:a16="http://schemas.microsoft.com/office/drawing/2014/main" id="{38AB1FC7-AE80-DD4E-89C0-45AA8800A6FC}"/>
                  </a:ext>
                </a:extLst>
              </p:cNvPr>
              <p:cNvPicPr>
                <a:picLocks noChangeAspect="1"/>
              </p:cNvPicPr>
              <p:nvPr/>
            </p:nvPicPr>
            <p:blipFill rotWithShape="1">
              <a:blip r:embed="rId9">
                <a:duotone>
                  <a:prstClr val="black"/>
                  <a:schemeClr val="accent5">
                    <a:tint val="45000"/>
                    <a:satMod val="400000"/>
                  </a:schemeClr>
                </a:duotone>
              </a:blip>
              <a:srcRect l="5771" t="5802" r="62313" b="60430"/>
              <a:stretch/>
            </p:blipFill>
            <p:spPr>
              <a:xfrm>
                <a:off x="1577007" y="2565766"/>
                <a:ext cx="2809635" cy="1870670"/>
              </a:xfrm>
              <a:prstGeom prst="rect">
                <a:avLst/>
              </a:prstGeom>
            </p:spPr>
          </p:pic>
          <p:pic>
            <p:nvPicPr>
              <p:cNvPr id="45" name="Picture 44" descr="A close up of a map&#10;&#10;Description automatically generated">
                <a:extLst>
                  <a:ext uri="{FF2B5EF4-FFF2-40B4-BE49-F238E27FC236}">
                    <a16:creationId xmlns:a16="http://schemas.microsoft.com/office/drawing/2014/main" id="{9803405B-F3D4-9F41-B5DB-792C6D4CB64E}"/>
                  </a:ext>
                </a:extLst>
              </p:cNvPr>
              <p:cNvPicPr>
                <a:picLocks noChangeAspect="1"/>
              </p:cNvPicPr>
              <p:nvPr/>
            </p:nvPicPr>
            <p:blipFill rotWithShape="1">
              <a:blip r:embed="rId7">
                <a:grayscl/>
                <a:extLst>
                  <a:ext uri="{BEBA8EAE-BF5A-486C-A8C5-ECC9F3942E4B}">
                    <a14:imgProps xmlns:a14="http://schemas.microsoft.com/office/drawing/2010/main">
                      <a14:imgLayer r:embed="rId10">
                        <a14:imgEffect>
                          <a14:colorTemperature colorTemp="8800"/>
                        </a14:imgEffect>
                      </a14:imgLayer>
                    </a14:imgProps>
                  </a:ext>
                </a:extLst>
              </a:blip>
              <a:srcRect l="7310" t="83157" r="60774" b="9812"/>
              <a:stretch/>
            </p:blipFill>
            <p:spPr>
              <a:xfrm>
                <a:off x="1528066" y="6372127"/>
                <a:ext cx="2809635" cy="389468"/>
              </a:xfrm>
              <a:prstGeom prst="rect">
                <a:avLst/>
              </a:prstGeom>
            </p:spPr>
          </p:pic>
          <p:pic>
            <p:nvPicPr>
              <p:cNvPr id="46" name="Picture 45" descr="A close up of a map&#10;&#10;Description automatically generated">
                <a:extLst>
                  <a:ext uri="{FF2B5EF4-FFF2-40B4-BE49-F238E27FC236}">
                    <a16:creationId xmlns:a16="http://schemas.microsoft.com/office/drawing/2014/main" id="{3A12CF98-D65A-F64E-8D77-89A51770B599}"/>
                  </a:ext>
                </a:extLst>
              </p:cNvPr>
              <p:cNvPicPr>
                <a:picLocks noChangeAspect="1"/>
              </p:cNvPicPr>
              <p:nvPr/>
            </p:nvPicPr>
            <p:blipFill rotWithShape="1">
              <a:blip r:embed="rId9">
                <a:grayscl/>
              </a:blip>
              <a:srcRect l="1731" t="28588" r="94245" b="31225"/>
              <a:stretch/>
            </p:blipFill>
            <p:spPr>
              <a:xfrm>
                <a:off x="1108341" y="3677925"/>
                <a:ext cx="292320" cy="1836808"/>
              </a:xfrm>
              <a:prstGeom prst="rect">
                <a:avLst/>
              </a:prstGeom>
            </p:spPr>
          </p:pic>
          <p:sp>
            <p:nvSpPr>
              <p:cNvPr id="4" name="TextBox 3">
                <a:extLst>
                  <a:ext uri="{FF2B5EF4-FFF2-40B4-BE49-F238E27FC236}">
                    <a16:creationId xmlns:a16="http://schemas.microsoft.com/office/drawing/2014/main" id="{1EFE5F30-7BDA-A843-98A5-E6EF306A2193}"/>
                  </a:ext>
                </a:extLst>
              </p:cNvPr>
              <p:cNvSpPr txBox="1"/>
              <p:nvPr/>
            </p:nvSpPr>
            <p:spPr>
              <a:xfrm>
                <a:off x="1577008" y="2565766"/>
                <a:ext cx="1329480" cy="400110"/>
              </a:xfrm>
              <a:prstGeom prst="rect">
                <a:avLst/>
              </a:prstGeom>
              <a:solidFill>
                <a:srgbClr val="96D1FF"/>
              </a:solidFill>
            </p:spPr>
            <p:txBody>
              <a:bodyPr wrap="square" rtlCol="0">
                <a:spAutoFit/>
              </a:bodyPr>
              <a:lstStyle/>
              <a:p>
                <a:r>
                  <a:rPr lang="en-US" sz="2000" dirty="0"/>
                  <a:t>Temperate</a:t>
                </a:r>
              </a:p>
            </p:txBody>
          </p:sp>
          <p:sp>
            <p:nvSpPr>
              <p:cNvPr id="5" name="Rectangle 4">
                <a:extLst>
                  <a:ext uri="{FF2B5EF4-FFF2-40B4-BE49-F238E27FC236}">
                    <a16:creationId xmlns:a16="http://schemas.microsoft.com/office/drawing/2014/main" id="{EAA11036-C6BE-3B48-BE1D-2D6B2BB8FD01}"/>
                  </a:ext>
                </a:extLst>
              </p:cNvPr>
              <p:cNvSpPr/>
              <p:nvPr/>
            </p:nvSpPr>
            <p:spPr>
              <a:xfrm>
                <a:off x="2255460" y="2957534"/>
                <a:ext cx="473529" cy="463124"/>
              </a:xfrm>
              <a:prstGeom prst="rect">
                <a:avLst/>
              </a:prstGeom>
              <a:solidFill>
                <a:srgbClr val="96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0B61DB4-7BC8-2C47-A7FD-A98939CB5946}"/>
                  </a:ext>
                </a:extLst>
              </p:cNvPr>
              <p:cNvSpPr txBox="1"/>
              <p:nvPr/>
            </p:nvSpPr>
            <p:spPr>
              <a:xfrm>
                <a:off x="1577008" y="4436437"/>
                <a:ext cx="1329480" cy="400110"/>
              </a:xfrm>
              <a:prstGeom prst="rect">
                <a:avLst/>
              </a:prstGeom>
              <a:solidFill>
                <a:srgbClr val="FCAA7B"/>
              </a:solidFill>
            </p:spPr>
            <p:txBody>
              <a:bodyPr wrap="square" rtlCol="0">
                <a:spAutoFit/>
              </a:bodyPr>
              <a:lstStyle/>
              <a:p>
                <a:r>
                  <a:rPr lang="en-US" sz="2000" dirty="0"/>
                  <a:t>Tropic</a:t>
                </a:r>
              </a:p>
            </p:txBody>
          </p:sp>
          <p:sp>
            <p:nvSpPr>
              <p:cNvPr id="15" name="Rectangle 14">
                <a:extLst>
                  <a:ext uri="{FF2B5EF4-FFF2-40B4-BE49-F238E27FC236}">
                    <a16:creationId xmlns:a16="http://schemas.microsoft.com/office/drawing/2014/main" id="{F505FA87-8245-404A-A9B9-5CE891DA16DD}"/>
                  </a:ext>
                </a:extLst>
              </p:cNvPr>
              <p:cNvSpPr/>
              <p:nvPr/>
            </p:nvSpPr>
            <p:spPr>
              <a:xfrm>
                <a:off x="2241747" y="4817923"/>
                <a:ext cx="473529" cy="463124"/>
              </a:xfrm>
              <a:prstGeom prst="rect">
                <a:avLst/>
              </a:prstGeom>
              <a:solidFill>
                <a:srgbClr val="FCA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68897823-27AF-3C43-9D38-9FB63AD339A4}"/>
                </a:ext>
              </a:extLst>
            </p:cNvPr>
            <p:cNvSpPr/>
            <p:nvPr/>
          </p:nvSpPr>
          <p:spPr>
            <a:xfrm>
              <a:off x="899374" y="6535584"/>
              <a:ext cx="6096000" cy="369332"/>
            </a:xfrm>
            <a:prstGeom prst="rect">
              <a:avLst/>
            </a:prstGeom>
          </p:spPr>
          <p:txBody>
            <a:bodyPr>
              <a:spAutoFit/>
            </a:bodyPr>
            <a:lstStyle/>
            <a:p>
              <a:r>
                <a:rPr lang="en-GB" i="1" dirty="0"/>
                <a:t>Deutsch, C. A., et al. PNAS, 105(18), 6668-6672.</a:t>
              </a:r>
            </a:p>
          </p:txBody>
        </p:sp>
      </p:grpSp>
    </p:spTree>
    <p:custDataLst>
      <p:tags r:id="rId1"/>
    </p:custDataLst>
    <p:extLst>
      <p:ext uri="{BB962C8B-B14F-4D97-AF65-F5344CB8AC3E}">
        <p14:creationId xmlns:p14="http://schemas.microsoft.com/office/powerpoint/2010/main" val="417472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0A29DB0-390B-2541-89E6-84A75EB4C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03" t="10939" b="8248"/>
          <a:stretch/>
        </p:blipFill>
        <p:spPr bwMode="auto">
          <a:xfrm>
            <a:off x="2" y="2836497"/>
            <a:ext cx="6266919" cy="383938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D811BC5-A934-7B45-ABC8-BDF311FB2E7D}"/>
              </a:ext>
            </a:extLst>
          </p:cNvPr>
          <p:cNvSpPr txBox="1"/>
          <p:nvPr/>
        </p:nvSpPr>
        <p:spPr>
          <a:xfrm>
            <a:off x="135467" y="182119"/>
            <a:ext cx="11518652" cy="1200329"/>
          </a:xfrm>
          <a:prstGeom prst="rect">
            <a:avLst/>
          </a:prstGeom>
          <a:noFill/>
        </p:spPr>
        <p:txBody>
          <a:bodyPr wrap="square" rtlCol="0">
            <a:spAutoFit/>
          </a:bodyPr>
          <a:lstStyle/>
          <a:p>
            <a:r>
              <a:rPr lang="en-US" sz="3600" dirty="0"/>
              <a:t>More case studies are needed to reveal the role of temperature in structuring species distribution in </a:t>
            </a:r>
            <a:r>
              <a:rPr lang="en-US" sz="3600" b="1" dirty="0"/>
              <a:t>tropics</a:t>
            </a:r>
            <a:r>
              <a:rPr lang="en-US" sz="3600" dirty="0"/>
              <a:t>.</a:t>
            </a:r>
          </a:p>
        </p:txBody>
      </p:sp>
      <p:sp>
        <p:nvSpPr>
          <p:cNvPr id="35" name="TextBox 34">
            <a:extLst>
              <a:ext uri="{FF2B5EF4-FFF2-40B4-BE49-F238E27FC236}">
                <a16:creationId xmlns:a16="http://schemas.microsoft.com/office/drawing/2014/main" id="{6B768ABF-2DB0-0743-83E6-27A03873D882}"/>
              </a:ext>
            </a:extLst>
          </p:cNvPr>
          <p:cNvSpPr txBox="1"/>
          <p:nvPr/>
        </p:nvSpPr>
        <p:spPr>
          <a:xfrm>
            <a:off x="267361" y="1856827"/>
            <a:ext cx="5290756" cy="523220"/>
          </a:xfrm>
          <a:prstGeom prst="rect">
            <a:avLst/>
          </a:prstGeom>
          <a:noFill/>
        </p:spPr>
        <p:txBody>
          <a:bodyPr wrap="square" rtlCol="0">
            <a:spAutoFit/>
          </a:bodyPr>
          <a:lstStyle/>
          <a:p>
            <a:pPr algn="ctr"/>
            <a:r>
              <a:rPr lang="en-US" sz="2800" dirty="0"/>
              <a:t>Australian Wet Tropics</a:t>
            </a:r>
          </a:p>
        </p:txBody>
      </p:sp>
      <p:pic>
        <p:nvPicPr>
          <p:cNvPr id="20" name="Picture 19">
            <a:extLst>
              <a:ext uri="{FF2B5EF4-FFF2-40B4-BE49-F238E27FC236}">
                <a16:creationId xmlns:a16="http://schemas.microsoft.com/office/drawing/2014/main" id="{5850A2FC-64D7-904C-801D-23E3A9D2FC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9130" b="10434"/>
          <a:stretch/>
        </p:blipFill>
        <p:spPr>
          <a:xfrm>
            <a:off x="6266920" y="2854425"/>
            <a:ext cx="5925081" cy="3821456"/>
          </a:xfrm>
          <a:prstGeom prst="rect">
            <a:avLst/>
          </a:prstGeom>
          <a:ln>
            <a:solidFill>
              <a:schemeClr val="bg1">
                <a:lumMod val="65000"/>
              </a:schemeClr>
            </a:solidFill>
          </a:ln>
        </p:spPr>
      </p:pic>
      <p:sp>
        <p:nvSpPr>
          <p:cNvPr id="23" name="TextBox 22">
            <a:extLst>
              <a:ext uri="{FF2B5EF4-FFF2-40B4-BE49-F238E27FC236}">
                <a16:creationId xmlns:a16="http://schemas.microsoft.com/office/drawing/2014/main" id="{E42CBCA9-1F4F-E14E-BE3E-9315EAD08DE8}"/>
              </a:ext>
            </a:extLst>
          </p:cNvPr>
          <p:cNvSpPr txBox="1"/>
          <p:nvPr/>
        </p:nvSpPr>
        <p:spPr>
          <a:xfrm>
            <a:off x="7837449" y="1856827"/>
            <a:ext cx="3422223" cy="523220"/>
          </a:xfrm>
          <a:prstGeom prst="rect">
            <a:avLst/>
          </a:prstGeom>
          <a:noFill/>
        </p:spPr>
        <p:txBody>
          <a:bodyPr wrap="square" rtlCol="0">
            <a:spAutoFit/>
          </a:bodyPr>
          <a:lstStyle/>
          <a:p>
            <a:r>
              <a:rPr lang="en-US" sz="2800" i="1" dirty="0"/>
              <a:t>Drosophila</a:t>
            </a:r>
            <a:r>
              <a:rPr lang="en-US" sz="2800" dirty="0"/>
              <a:t> species</a:t>
            </a:r>
          </a:p>
        </p:txBody>
      </p:sp>
      <p:cxnSp>
        <p:nvCxnSpPr>
          <p:cNvPr id="22" name="Straight Arrow Connector 21">
            <a:extLst>
              <a:ext uri="{FF2B5EF4-FFF2-40B4-BE49-F238E27FC236}">
                <a16:creationId xmlns:a16="http://schemas.microsoft.com/office/drawing/2014/main" id="{C97AE042-3691-DD44-8ECA-2FC475D73B62}"/>
              </a:ext>
            </a:extLst>
          </p:cNvPr>
          <p:cNvCxnSpPr>
            <a:cxnSpLocks/>
          </p:cNvCxnSpPr>
          <p:nvPr/>
        </p:nvCxnSpPr>
        <p:spPr>
          <a:xfrm>
            <a:off x="3133460" y="3429001"/>
            <a:ext cx="2962541" cy="1152908"/>
          </a:xfrm>
          <a:prstGeom prst="straightConnector1">
            <a:avLst/>
          </a:prstGeom>
          <a:ln w="76200">
            <a:gradFill>
              <a:gsLst>
                <a:gs pos="100000">
                  <a:srgbClr val="FF0000"/>
                </a:gs>
                <a:gs pos="0">
                  <a:srgbClr val="0070C0">
                    <a:lumMod val="86000"/>
                    <a:lumOff val="14000"/>
                  </a:srgbClr>
                </a:gs>
              </a:gsLst>
              <a:lin ang="5400000" scaled="1"/>
            </a:gra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F997337-F452-134C-AD7D-BBA96FE3ABAB}"/>
              </a:ext>
            </a:extLst>
          </p:cNvPr>
          <p:cNvSpPr txBox="1"/>
          <p:nvPr/>
        </p:nvSpPr>
        <p:spPr>
          <a:xfrm>
            <a:off x="0" y="6275772"/>
            <a:ext cx="2603952" cy="400110"/>
          </a:xfrm>
          <a:prstGeom prst="rect">
            <a:avLst/>
          </a:prstGeom>
          <a:noFill/>
        </p:spPr>
        <p:txBody>
          <a:bodyPr wrap="square" rtlCol="0">
            <a:spAutoFit/>
          </a:bodyPr>
          <a:lstStyle/>
          <a:p>
            <a:pPr algn="ctr"/>
            <a:r>
              <a:rPr lang="en-US" sz="2000" dirty="0"/>
              <a:t>Photo credit: UNESCO</a:t>
            </a:r>
          </a:p>
        </p:txBody>
      </p:sp>
    </p:spTree>
    <p:extLst>
      <p:ext uri="{BB962C8B-B14F-4D97-AF65-F5344CB8AC3E}">
        <p14:creationId xmlns:p14="http://schemas.microsoft.com/office/powerpoint/2010/main" val="410507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5" y="623275"/>
            <a:ext cx="10905053"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A7D072-7A87-7A4B-AE94-22FB213D6DD3}"/>
              </a:ext>
            </a:extLst>
          </p:cNvPr>
          <p:cNvSpPr txBox="1"/>
          <p:nvPr/>
        </p:nvSpPr>
        <p:spPr>
          <a:xfrm>
            <a:off x="1075767" y="1188638"/>
            <a:ext cx="2988235" cy="448072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dirty="0">
                <a:latin typeface="+mj-lt"/>
                <a:ea typeface="+mj-ea"/>
                <a:cs typeface="+mj-cs"/>
              </a:rPr>
              <a:t>Research Questions</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5"/>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AC66F82-7DB8-2C4A-ABE6-099E31D9A572}"/>
              </a:ext>
            </a:extLst>
          </p:cNvPr>
          <p:cNvSpPr txBox="1"/>
          <p:nvPr/>
        </p:nvSpPr>
        <p:spPr>
          <a:xfrm>
            <a:off x="4678451" y="1460864"/>
            <a:ext cx="6615947" cy="4020493"/>
          </a:xfrm>
          <a:prstGeom prst="rect">
            <a:avLst/>
          </a:prstGeom>
        </p:spPr>
        <p:txBody>
          <a:bodyPr vert="horz" lIns="91440" tIns="45720" rIns="91440" bIns="45720" rtlCol="0" anchor="ctr">
            <a:noAutofit/>
          </a:bodyPr>
          <a:lstStyle/>
          <a:p>
            <a:pPr marL="342891" indent="-228594">
              <a:lnSpc>
                <a:spcPct val="90000"/>
              </a:lnSpc>
              <a:spcAft>
                <a:spcPts val="600"/>
              </a:spcAft>
              <a:buFont typeface="Arial" panose="020B0604020202020204" pitchFamily="34" charset="0"/>
              <a:buChar char="•"/>
            </a:pPr>
            <a:r>
              <a:rPr lang="en-US" sz="2800" dirty="0"/>
              <a:t>Is community composition sensitive to elevation change?</a:t>
            </a:r>
          </a:p>
          <a:p>
            <a:pPr marL="342891" indent="-228594">
              <a:lnSpc>
                <a:spcPct val="90000"/>
              </a:lnSpc>
              <a:spcAft>
                <a:spcPts val="600"/>
              </a:spcAft>
              <a:buFont typeface="Arial" panose="020B0604020202020204" pitchFamily="34" charset="0"/>
              <a:buChar char="•"/>
            </a:pPr>
            <a:endParaRPr lang="en-US" sz="2800" dirty="0"/>
          </a:p>
          <a:p>
            <a:pPr marL="342891" indent="-228594">
              <a:lnSpc>
                <a:spcPct val="90000"/>
              </a:lnSpc>
              <a:spcAft>
                <a:spcPts val="600"/>
              </a:spcAft>
              <a:buFont typeface="Arial" panose="020B0604020202020204" pitchFamily="34" charset="0"/>
              <a:buChar char="•"/>
            </a:pPr>
            <a:r>
              <a:rPr lang="en-US" sz="2800" dirty="0"/>
              <a:t>Are there variations of thermal traits?</a:t>
            </a:r>
          </a:p>
          <a:p>
            <a:pPr marL="342891" indent="-228594">
              <a:lnSpc>
                <a:spcPct val="90000"/>
              </a:lnSpc>
              <a:spcAft>
                <a:spcPts val="600"/>
              </a:spcAft>
              <a:buFont typeface="Arial" panose="020B0604020202020204" pitchFamily="34" charset="0"/>
              <a:buChar char="•"/>
            </a:pPr>
            <a:endParaRPr lang="en-US" sz="2800" dirty="0"/>
          </a:p>
          <a:p>
            <a:pPr marL="342891" indent="-228594">
              <a:lnSpc>
                <a:spcPct val="90000"/>
              </a:lnSpc>
              <a:spcAft>
                <a:spcPts val="600"/>
              </a:spcAft>
              <a:buFont typeface="Arial" panose="020B0604020202020204" pitchFamily="34" charset="0"/>
              <a:buChar char="•"/>
            </a:pPr>
            <a:r>
              <a:rPr lang="en-US" sz="2800" dirty="0"/>
              <a:t>How does thermal tolerance correlate with distribution on tropical mountains?</a:t>
            </a:r>
          </a:p>
          <a:p>
            <a:pPr marL="342891" indent="-228594">
              <a:lnSpc>
                <a:spcPct val="90000"/>
              </a:lnSpc>
              <a:spcAft>
                <a:spcPts val="600"/>
              </a:spcAft>
              <a:buFont typeface="Arial" panose="020B0604020202020204" pitchFamily="34" charset="0"/>
              <a:buChar char="•"/>
            </a:pPr>
            <a:endParaRPr lang="en-US" sz="2800" dirty="0"/>
          </a:p>
          <a:p>
            <a:pPr marL="342891" indent="-228594">
              <a:lnSpc>
                <a:spcPct val="90000"/>
              </a:lnSpc>
              <a:spcAft>
                <a:spcPts val="600"/>
              </a:spcAft>
              <a:buFont typeface="Arial" panose="020B0604020202020204" pitchFamily="34" charset="0"/>
              <a:buChar char="•"/>
            </a:pPr>
            <a:r>
              <a:rPr lang="en-US" sz="2800" dirty="0"/>
              <a:t>What is the relative role of temperature and competition in distribution?</a:t>
            </a:r>
          </a:p>
        </p:txBody>
      </p:sp>
      <p:sp>
        <p:nvSpPr>
          <p:cNvPr id="5" name="TextBox 4">
            <a:extLst>
              <a:ext uri="{FF2B5EF4-FFF2-40B4-BE49-F238E27FC236}">
                <a16:creationId xmlns:a16="http://schemas.microsoft.com/office/drawing/2014/main" id="{561E1D05-0F0F-2443-B6C2-8E5792E330F5}"/>
              </a:ext>
            </a:extLst>
          </p:cNvPr>
          <p:cNvSpPr txBox="1"/>
          <p:nvPr/>
        </p:nvSpPr>
        <p:spPr>
          <a:xfrm>
            <a:off x="1389583" y="4177554"/>
            <a:ext cx="2411452" cy="369332"/>
          </a:xfrm>
          <a:prstGeom prst="rect">
            <a:avLst/>
          </a:prstGeom>
          <a:noFill/>
        </p:spPr>
        <p:txBody>
          <a:bodyPr wrap="square" rtlCol="0">
            <a:spAutoFit/>
          </a:bodyPr>
          <a:lstStyle/>
          <a:p>
            <a:r>
              <a:rPr lang="en-US" dirty="0"/>
              <a:t>(in our studied system)</a:t>
            </a:r>
          </a:p>
        </p:txBody>
      </p:sp>
    </p:spTree>
    <p:custDataLst>
      <p:tags r:id="rId1"/>
    </p:custDataLst>
    <p:extLst>
      <p:ext uri="{BB962C8B-B14F-4D97-AF65-F5344CB8AC3E}">
        <p14:creationId xmlns:p14="http://schemas.microsoft.com/office/powerpoint/2010/main" val="253196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bar chart&#10;&#10;Description automatically generated">
            <a:extLst>
              <a:ext uri="{FF2B5EF4-FFF2-40B4-BE49-F238E27FC236}">
                <a16:creationId xmlns:a16="http://schemas.microsoft.com/office/drawing/2014/main" id="{1171E299-74EB-ED4A-89EA-541CDF2E63D8}"/>
              </a:ext>
            </a:extLst>
          </p:cNvPr>
          <p:cNvPicPr>
            <a:picLocks noChangeAspect="1"/>
          </p:cNvPicPr>
          <p:nvPr/>
        </p:nvPicPr>
        <p:blipFill>
          <a:blip r:embed="rId3"/>
          <a:stretch>
            <a:fillRect/>
          </a:stretch>
        </p:blipFill>
        <p:spPr>
          <a:xfrm>
            <a:off x="1004047" y="954738"/>
            <a:ext cx="7817224" cy="5862919"/>
          </a:xfrm>
          <a:prstGeom prst="rect">
            <a:avLst/>
          </a:prstGeom>
        </p:spPr>
      </p:pic>
      <p:sp>
        <p:nvSpPr>
          <p:cNvPr id="4" name="TextBox 3">
            <a:extLst>
              <a:ext uri="{FF2B5EF4-FFF2-40B4-BE49-F238E27FC236}">
                <a16:creationId xmlns:a16="http://schemas.microsoft.com/office/drawing/2014/main" id="{EDA7D072-7A87-7A4B-AE94-22FB213D6DD3}"/>
              </a:ext>
            </a:extLst>
          </p:cNvPr>
          <p:cNvSpPr txBox="1"/>
          <p:nvPr/>
        </p:nvSpPr>
        <p:spPr>
          <a:xfrm>
            <a:off x="389469" y="249147"/>
            <a:ext cx="11053919" cy="646331"/>
          </a:xfrm>
          <a:prstGeom prst="rect">
            <a:avLst/>
          </a:prstGeom>
          <a:noFill/>
        </p:spPr>
        <p:txBody>
          <a:bodyPr wrap="square" rtlCol="0">
            <a:spAutoFit/>
          </a:bodyPr>
          <a:lstStyle/>
          <a:p>
            <a:r>
              <a:rPr lang="en-US" sz="3600" dirty="0"/>
              <a:t>Species turnover along the elevational gradient </a:t>
            </a:r>
          </a:p>
        </p:txBody>
      </p:sp>
      <p:pic>
        <p:nvPicPr>
          <p:cNvPr id="4098" name="Picture 2">
            <a:extLst>
              <a:ext uri="{FF2B5EF4-FFF2-40B4-BE49-F238E27FC236}">
                <a16:creationId xmlns:a16="http://schemas.microsoft.com/office/drawing/2014/main" id="{ADEF1BF0-C8F6-4E43-8BCC-78E79C525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1571" y="69472"/>
            <a:ext cx="952501" cy="952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35FD65B-3DB6-EF40-B8AE-76E772E4FE09}"/>
              </a:ext>
            </a:extLst>
          </p:cNvPr>
          <p:cNvSpPr txBox="1"/>
          <p:nvPr/>
        </p:nvSpPr>
        <p:spPr>
          <a:xfrm>
            <a:off x="7543861" y="5071372"/>
            <a:ext cx="4648140" cy="1323439"/>
          </a:xfrm>
          <a:prstGeom prst="rect">
            <a:avLst/>
          </a:prstGeom>
          <a:noFill/>
        </p:spPr>
        <p:txBody>
          <a:bodyPr wrap="square" rtlCol="0">
            <a:spAutoFit/>
          </a:bodyPr>
          <a:lstStyle/>
          <a:p>
            <a:r>
              <a:rPr lang="en-US" sz="2000" dirty="0"/>
              <a:t>Distribution categories by logistic regression of occurrence. </a:t>
            </a:r>
          </a:p>
          <a:p>
            <a:r>
              <a:rPr lang="en-US" sz="2000" dirty="0"/>
              <a:t>Consistent between both indicators: Spearman’s rank rho = 0.98, p &lt; 0.0001.</a:t>
            </a:r>
          </a:p>
        </p:txBody>
      </p:sp>
      <p:sp>
        <p:nvSpPr>
          <p:cNvPr id="2" name="TextBox 1">
            <a:extLst>
              <a:ext uri="{FF2B5EF4-FFF2-40B4-BE49-F238E27FC236}">
                <a16:creationId xmlns:a16="http://schemas.microsoft.com/office/drawing/2014/main" id="{0A04C79D-7EA2-D74C-8507-D68EBACADF6B}"/>
              </a:ext>
            </a:extLst>
          </p:cNvPr>
          <p:cNvSpPr txBox="1"/>
          <p:nvPr/>
        </p:nvSpPr>
        <p:spPr>
          <a:xfrm>
            <a:off x="1583872" y="3192059"/>
            <a:ext cx="816429" cy="461665"/>
          </a:xfrm>
          <a:prstGeom prst="rect">
            <a:avLst/>
          </a:prstGeom>
          <a:noFill/>
        </p:spPr>
        <p:txBody>
          <a:bodyPr wrap="square" rtlCol="0">
            <a:spAutoFit/>
          </a:bodyPr>
          <a:lstStyle/>
          <a:p>
            <a:pPr algn="ctr"/>
            <a:r>
              <a:rPr lang="en-US" sz="1200" dirty="0">
                <a:solidFill>
                  <a:schemeClr val="tx1">
                    <a:lumMod val="65000"/>
                    <a:lumOff val="35000"/>
                  </a:schemeClr>
                </a:solidFill>
              </a:rPr>
              <a:t>(# of samples)</a:t>
            </a:r>
          </a:p>
        </p:txBody>
      </p:sp>
    </p:spTree>
    <p:extLst>
      <p:ext uri="{BB962C8B-B14F-4D97-AF65-F5344CB8AC3E}">
        <p14:creationId xmlns:p14="http://schemas.microsoft.com/office/powerpoint/2010/main" val="43570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Chart, histogram&#10;&#10;Description automatically generated">
            <a:extLst>
              <a:ext uri="{FF2B5EF4-FFF2-40B4-BE49-F238E27FC236}">
                <a16:creationId xmlns:a16="http://schemas.microsoft.com/office/drawing/2014/main" id="{66A6B04D-41D2-FA4A-B06C-24BD634A7E20}"/>
              </a:ext>
            </a:extLst>
          </p:cNvPr>
          <p:cNvPicPr>
            <a:picLocks noChangeAspect="1"/>
          </p:cNvPicPr>
          <p:nvPr/>
        </p:nvPicPr>
        <p:blipFill rotWithShape="1">
          <a:blip r:embed="rId3"/>
          <a:srcRect l="73765"/>
          <a:stretch/>
        </p:blipFill>
        <p:spPr>
          <a:xfrm>
            <a:off x="8139785" y="1095410"/>
            <a:ext cx="2457491" cy="5620295"/>
          </a:xfrm>
          <a:prstGeom prst="rect">
            <a:avLst/>
          </a:prstGeom>
        </p:spPr>
      </p:pic>
      <p:sp>
        <p:nvSpPr>
          <p:cNvPr id="38" name="Rectangle 37">
            <a:extLst>
              <a:ext uri="{FF2B5EF4-FFF2-40B4-BE49-F238E27FC236}">
                <a16:creationId xmlns:a16="http://schemas.microsoft.com/office/drawing/2014/main" id="{0ABE6CF3-36DC-FB45-AFBC-ADA6D6913BFD}"/>
              </a:ext>
            </a:extLst>
          </p:cNvPr>
          <p:cNvSpPr/>
          <p:nvPr/>
        </p:nvSpPr>
        <p:spPr>
          <a:xfrm>
            <a:off x="8177893" y="3288888"/>
            <a:ext cx="2868379" cy="917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C359524-4658-3844-968A-79A0FD65F498}"/>
              </a:ext>
            </a:extLst>
          </p:cNvPr>
          <p:cNvSpPr/>
          <p:nvPr/>
        </p:nvSpPr>
        <p:spPr>
          <a:xfrm>
            <a:off x="8188773" y="4411692"/>
            <a:ext cx="2857499" cy="604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 line chart&#10;&#10;Description automatically generated">
            <a:extLst>
              <a:ext uri="{FF2B5EF4-FFF2-40B4-BE49-F238E27FC236}">
                <a16:creationId xmlns:a16="http://schemas.microsoft.com/office/drawing/2014/main" id="{ECB6C4DA-B405-FA4A-9007-14676099B888}"/>
              </a:ext>
            </a:extLst>
          </p:cNvPr>
          <p:cNvPicPr>
            <a:picLocks noChangeAspect="1"/>
          </p:cNvPicPr>
          <p:nvPr/>
        </p:nvPicPr>
        <p:blipFill>
          <a:blip r:embed="rId4"/>
          <a:stretch>
            <a:fillRect/>
          </a:stretch>
        </p:blipFill>
        <p:spPr>
          <a:xfrm>
            <a:off x="1224644" y="1095409"/>
            <a:ext cx="6874328" cy="5601768"/>
          </a:xfrm>
          <a:prstGeom prst="rect">
            <a:avLst/>
          </a:prstGeom>
        </p:spPr>
      </p:pic>
      <p:sp>
        <p:nvSpPr>
          <p:cNvPr id="4" name="TextBox 3">
            <a:extLst>
              <a:ext uri="{FF2B5EF4-FFF2-40B4-BE49-F238E27FC236}">
                <a16:creationId xmlns:a16="http://schemas.microsoft.com/office/drawing/2014/main" id="{EDA7D072-7A87-7A4B-AE94-22FB213D6DD3}"/>
              </a:ext>
            </a:extLst>
          </p:cNvPr>
          <p:cNvSpPr txBox="1"/>
          <p:nvPr/>
        </p:nvSpPr>
        <p:spPr>
          <a:xfrm>
            <a:off x="389469" y="249147"/>
            <a:ext cx="11053919" cy="584775"/>
          </a:xfrm>
          <a:prstGeom prst="rect">
            <a:avLst/>
          </a:prstGeom>
          <a:noFill/>
        </p:spPr>
        <p:txBody>
          <a:bodyPr wrap="square" rtlCol="0">
            <a:spAutoFit/>
          </a:bodyPr>
          <a:lstStyle/>
          <a:p>
            <a:r>
              <a:rPr lang="en-US" sz="3200" dirty="0"/>
              <a:t>Thermal performance (reproduction) curves</a:t>
            </a:r>
          </a:p>
        </p:txBody>
      </p:sp>
      <p:grpSp>
        <p:nvGrpSpPr>
          <p:cNvPr id="2" name="Group 1">
            <a:extLst>
              <a:ext uri="{FF2B5EF4-FFF2-40B4-BE49-F238E27FC236}">
                <a16:creationId xmlns:a16="http://schemas.microsoft.com/office/drawing/2014/main" id="{D896F303-72E6-C74B-8E87-774B05DC53C8}"/>
              </a:ext>
            </a:extLst>
          </p:cNvPr>
          <p:cNvGrpSpPr/>
          <p:nvPr/>
        </p:nvGrpSpPr>
        <p:grpSpPr>
          <a:xfrm>
            <a:off x="7976462" y="1177054"/>
            <a:ext cx="2590887" cy="846263"/>
            <a:chOff x="1296106" y="1048575"/>
            <a:chExt cx="2590886" cy="846262"/>
          </a:xfrm>
        </p:grpSpPr>
        <p:pic>
          <p:nvPicPr>
            <p:cNvPr id="5" name="Picture 4" descr="A screenshot of a cell phone&#10;&#10;Description automatically generated">
              <a:extLst>
                <a:ext uri="{FF2B5EF4-FFF2-40B4-BE49-F238E27FC236}">
                  <a16:creationId xmlns:a16="http://schemas.microsoft.com/office/drawing/2014/main" id="{F1A298DE-CC80-DB43-83C5-37F5C1785B3A}"/>
                </a:ext>
              </a:extLst>
            </p:cNvPr>
            <p:cNvPicPr>
              <a:picLocks noChangeAspect="1"/>
            </p:cNvPicPr>
            <p:nvPr/>
          </p:nvPicPr>
          <p:blipFill rotWithShape="1">
            <a:blip r:embed="rId5"/>
            <a:srcRect l="4154" t="61905" r="83111" b="33762"/>
            <a:stretch/>
          </p:blipFill>
          <p:spPr>
            <a:xfrm>
              <a:off x="1296106" y="1048575"/>
              <a:ext cx="1337983" cy="41498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E567E1A-8821-E145-8972-9173967DC405}"/>
                </a:ext>
              </a:extLst>
            </p:cNvPr>
            <p:cNvPicPr>
              <a:picLocks noChangeAspect="1"/>
            </p:cNvPicPr>
            <p:nvPr/>
          </p:nvPicPr>
          <p:blipFill rotWithShape="1">
            <a:blip r:embed="rId5"/>
            <a:srcRect l="25390" t="61905" r="50000" b="33571"/>
            <a:stretch/>
          </p:blipFill>
          <p:spPr>
            <a:xfrm>
              <a:off x="1301451" y="1461583"/>
              <a:ext cx="2585541" cy="433254"/>
            </a:xfrm>
            <a:prstGeom prst="rect">
              <a:avLst/>
            </a:prstGeom>
          </p:spPr>
        </p:pic>
      </p:grpSp>
      <p:sp>
        <p:nvSpPr>
          <p:cNvPr id="10" name="TextBox 9">
            <a:extLst>
              <a:ext uri="{FF2B5EF4-FFF2-40B4-BE49-F238E27FC236}">
                <a16:creationId xmlns:a16="http://schemas.microsoft.com/office/drawing/2014/main" id="{B134BD93-197E-6B4F-8916-E4A2A9EC2DDF}"/>
              </a:ext>
            </a:extLst>
          </p:cNvPr>
          <p:cNvSpPr txBox="1"/>
          <p:nvPr/>
        </p:nvSpPr>
        <p:spPr>
          <a:xfrm>
            <a:off x="7962895" y="5471887"/>
            <a:ext cx="3934856" cy="830997"/>
          </a:xfrm>
          <a:prstGeom prst="rect">
            <a:avLst/>
          </a:prstGeom>
          <a:noFill/>
        </p:spPr>
        <p:txBody>
          <a:bodyPr wrap="square" rtlCol="0">
            <a:spAutoFit/>
          </a:bodyPr>
          <a:lstStyle/>
          <a:p>
            <a:r>
              <a:rPr lang="en-US" sz="2400" dirty="0"/>
              <a:t>(Fitted using hierarchical </a:t>
            </a:r>
          </a:p>
          <a:p>
            <a:r>
              <a:rPr lang="en-US" sz="2400" dirty="0"/>
              <a:t>Bayesian method by </a:t>
            </a:r>
            <a:r>
              <a:rPr lang="en-US" sz="2400" i="1" dirty="0" err="1"/>
              <a:t>rstan</a:t>
            </a:r>
            <a:r>
              <a:rPr lang="en-US" sz="2400" dirty="0"/>
              <a:t>)</a:t>
            </a:r>
          </a:p>
        </p:txBody>
      </p:sp>
      <p:grpSp>
        <p:nvGrpSpPr>
          <p:cNvPr id="35" name="Group 34">
            <a:extLst>
              <a:ext uri="{FF2B5EF4-FFF2-40B4-BE49-F238E27FC236}">
                <a16:creationId xmlns:a16="http://schemas.microsoft.com/office/drawing/2014/main" id="{A3F1C4FA-8817-9441-AC41-1E6032FBF448}"/>
              </a:ext>
            </a:extLst>
          </p:cNvPr>
          <p:cNvGrpSpPr/>
          <p:nvPr/>
        </p:nvGrpSpPr>
        <p:grpSpPr>
          <a:xfrm>
            <a:off x="2392137" y="4964056"/>
            <a:ext cx="5706833" cy="923331"/>
            <a:chOff x="2392136" y="4964054"/>
            <a:chExt cx="5706833" cy="923330"/>
          </a:xfrm>
        </p:grpSpPr>
        <p:sp>
          <p:nvSpPr>
            <p:cNvPr id="18" name="TextBox 17">
              <a:extLst>
                <a:ext uri="{FF2B5EF4-FFF2-40B4-BE49-F238E27FC236}">
                  <a16:creationId xmlns:a16="http://schemas.microsoft.com/office/drawing/2014/main" id="{D97D30ED-F72A-0547-8DE6-A3A77EB0B097}"/>
                </a:ext>
              </a:extLst>
            </p:cNvPr>
            <p:cNvSpPr txBox="1"/>
            <p:nvPr/>
          </p:nvSpPr>
          <p:spPr>
            <a:xfrm>
              <a:off x="2392136" y="5241052"/>
              <a:ext cx="1363432" cy="461665"/>
            </a:xfrm>
            <a:prstGeom prst="rect">
              <a:avLst/>
            </a:prstGeom>
            <a:noFill/>
          </p:spPr>
          <p:txBody>
            <a:bodyPr wrap="square" rtlCol="0">
              <a:spAutoFit/>
            </a:bodyPr>
            <a:lstStyle/>
            <a:p>
              <a:r>
                <a:rPr lang="en-US" sz="2400" dirty="0" err="1"/>
                <a:t>RT.min</a:t>
              </a:r>
              <a:endParaRPr lang="en-US" sz="2400" dirty="0"/>
            </a:p>
          </p:txBody>
        </p:sp>
        <p:sp>
          <p:nvSpPr>
            <p:cNvPr id="19" name="TextBox 18">
              <a:extLst>
                <a:ext uri="{FF2B5EF4-FFF2-40B4-BE49-F238E27FC236}">
                  <a16:creationId xmlns:a16="http://schemas.microsoft.com/office/drawing/2014/main" id="{92AA65B2-7EEF-A149-96CA-BC62D6A21A69}"/>
                </a:ext>
              </a:extLst>
            </p:cNvPr>
            <p:cNvSpPr txBox="1"/>
            <p:nvPr/>
          </p:nvSpPr>
          <p:spPr>
            <a:xfrm>
              <a:off x="6950525" y="4964054"/>
              <a:ext cx="1148444" cy="461665"/>
            </a:xfrm>
            <a:prstGeom prst="rect">
              <a:avLst/>
            </a:prstGeom>
            <a:noFill/>
          </p:spPr>
          <p:txBody>
            <a:bodyPr wrap="square" rtlCol="0">
              <a:spAutoFit/>
            </a:bodyPr>
            <a:lstStyle/>
            <a:p>
              <a:r>
                <a:rPr lang="en-US" sz="2400" dirty="0" err="1"/>
                <a:t>RT.max</a:t>
              </a:r>
              <a:endParaRPr lang="en-US" sz="2400" dirty="0"/>
            </a:p>
          </p:txBody>
        </p:sp>
        <p:cxnSp>
          <p:nvCxnSpPr>
            <p:cNvPr id="21" name="Straight Arrow Connector 20">
              <a:extLst>
                <a:ext uri="{FF2B5EF4-FFF2-40B4-BE49-F238E27FC236}">
                  <a16:creationId xmlns:a16="http://schemas.microsoft.com/office/drawing/2014/main" id="{B926757D-B3D0-2B4D-90F9-A9E3ADE28239}"/>
                </a:ext>
              </a:extLst>
            </p:cNvPr>
            <p:cNvCxnSpPr>
              <a:cxnSpLocks/>
              <a:stCxn id="18" idx="2"/>
            </p:cNvCxnSpPr>
            <p:nvPr/>
          </p:nvCxnSpPr>
          <p:spPr>
            <a:xfrm>
              <a:off x="3073852" y="5702716"/>
              <a:ext cx="404135" cy="18466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0E18D0D-1A5F-864C-BFEA-D53FD57F0F7E}"/>
                </a:ext>
              </a:extLst>
            </p:cNvPr>
            <p:cNvCxnSpPr>
              <a:cxnSpLocks/>
              <a:stCxn id="19" idx="2"/>
            </p:cNvCxnSpPr>
            <p:nvPr/>
          </p:nvCxnSpPr>
          <p:spPr>
            <a:xfrm flipH="1">
              <a:off x="6942362" y="5425719"/>
              <a:ext cx="582385" cy="42920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51BA49E7-515F-954D-90FC-4B42A6018946}"/>
              </a:ext>
            </a:extLst>
          </p:cNvPr>
          <p:cNvSpPr/>
          <p:nvPr/>
        </p:nvSpPr>
        <p:spPr>
          <a:xfrm>
            <a:off x="8177892" y="2761705"/>
            <a:ext cx="2868379" cy="344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FD8CC92-ADF0-CE46-ADCB-9994B8DF845C}"/>
              </a:ext>
            </a:extLst>
          </p:cNvPr>
          <p:cNvSpPr txBox="1"/>
          <p:nvPr/>
        </p:nvSpPr>
        <p:spPr>
          <a:xfrm rot="10800000">
            <a:off x="775651" y="2249299"/>
            <a:ext cx="492443" cy="1974944"/>
          </a:xfrm>
          <a:prstGeom prst="rect">
            <a:avLst/>
          </a:prstGeom>
          <a:noFill/>
        </p:spPr>
        <p:txBody>
          <a:bodyPr vert="eaVert" wrap="square" rtlCol="0">
            <a:spAutoFit/>
          </a:bodyPr>
          <a:lstStyle/>
          <a:p>
            <a:r>
              <a:rPr lang="en-US" sz="2000" dirty="0"/>
              <a:t>(Early life)</a:t>
            </a:r>
          </a:p>
        </p:txBody>
      </p:sp>
      <p:pic>
        <p:nvPicPr>
          <p:cNvPr id="42" name="Picture 2">
            <a:extLst>
              <a:ext uri="{FF2B5EF4-FFF2-40B4-BE49-F238E27FC236}">
                <a16:creationId xmlns:a16="http://schemas.microsoft.com/office/drawing/2014/main" id="{5624339B-A408-2F4F-917F-32E87F3A7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1571" y="69472"/>
            <a:ext cx="952501" cy="95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76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9.1"/>
</p:tagLst>
</file>

<file path=ppt/tags/tag10.xml><?xml version="1.0" encoding="utf-8"?>
<p:tagLst xmlns:a="http://schemas.openxmlformats.org/drawingml/2006/main" xmlns:r="http://schemas.openxmlformats.org/officeDocument/2006/relationships" xmlns:p="http://schemas.openxmlformats.org/presentationml/2006/main">
  <p:tag name="TIMING" val="|12|6.8|5.8|5.3"/>
</p:tagLst>
</file>

<file path=ppt/tags/tag2.xml><?xml version="1.0" encoding="utf-8"?>
<p:tagLst xmlns:a="http://schemas.openxmlformats.org/drawingml/2006/main" xmlns:r="http://schemas.openxmlformats.org/officeDocument/2006/relationships" xmlns:p="http://schemas.openxmlformats.org/presentationml/2006/main">
  <p:tag name="TIMING" val="|11.9|10.7"/>
</p:tagLst>
</file>

<file path=ppt/tags/tag3.xml><?xml version="1.0" encoding="utf-8"?>
<p:tagLst xmlns:a="http://schemas.openxmlformats.org/drawingml/2006/main" xmlns:r="http://schemas.openxmlformats.org/officeDocument/2006/relationships" xmlns:p="http://schemas.openxmlformats.org/presentationml/2006/main">
  <p:tag name="TIMING" val="|4.5|4.9|6.1|8.1"/>
</p:tagLst>
</file>

<file path=ppt/tags/tag4.xml><?xml version="1.0" encoding="utf-8"?>
<p:tagLst xmlns:a="http://schemas.openxmlformats.org/drawingml/2006/main" xmlns:r="http://schemas.openxmlformats.org/officeDocument/2006/relationships" xmlns:p="http://schemas.openxmlformats.org/presentationml/2006/main">
  <p:tag name="TIMING" val="|21.4|10.2|30.2"/>
</p:tagLst>
</file>

<file path=ppt/tags/tag5.xml><?xml version="1.0" encoding="utf-8"?>
<p:tagLst xmlns:a="http://schemas.openxmlformats.org/drawingml/2006/main" xmlns:r="http://schemas.openxmlformats.org/officeDocument/2006/relationships" xmlns:p="http://schemas.openxmlformats.org/presentationml/2006/main">
  <p:tag name="TIMING" val="|30.9|7.6|8.3"/>
</p:tagLst>
</file>

<file path=ppt/tags/tag6.xml><?xml version="1.0" encoding="utf-8"?>
<p:tagLst xmlns:a="http://schemas.openxmlformats.org/drawingml/2006/main" xmlns:r="http://schemas.openxmlformats.org/officeDocument/2006/relationships" xmlns:p="http://schemas.openxmlformats.org/presentationml/2006/main">
  <p:tag name="TIMING" val="|12|6.8|5.8|5.3"/>
</p:tagLst>
</file>

<file path=ppt/tags/tag7.xml><?xml version="1.0" encoding="utf-8"?>
<p:tagLst xmlns:a="http://schemas.openxmlformats.org/drawingml/2006/main" xmlns:r="http://schemas.openxmlformats.org/officeDocument/2006/relationships" xmlns:p="http://schemas.openxmlformats.org/presentationml/2006/main">
  <p:tag name="TIMING" val="|52.9|31.4|17.5|6.8"/>
</p:tagLst>
</file>

<file path=ppt/tags/tag8.xml><?xml version="1.0" encoding="utf-8"?>
<p:tagLst xmlns:a="http://schemas.openxmlformats.org/drawingml/2006/main" xmlns:r="http://schemas.openxmlformats.org/officeDocument/2006/relationships" xmlns:p="http://schemas.openxmlformats.org/presentationml/2006/main">
  <p:tag name="TIMING" val="|21.4|10.2|30.2"/>
</p:tagLst>
</file>

<file path=ppt/tags/tag9.xml><?xml version="1.0" encoding="utf-8"?>
<p:tagLst xmlns:a="http://schemas.openxmlformats.org/drawingml/2006/main" xmlns:r="http://schemas.openxmlformats.org/officeDocument/2006/relationships" xmlns:p="http://schemas.openxmlformats.org/presentationml/2006/main">
  <p:tag name="TIMING" val="|30.9|7.6|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2726</TotalTime>
  <Words>1139</Words>
  <Application>Microsoft Macintosh PowerPoint</Application>
  <PresentationFormat>Widescreen</PresentationFormat>
  <Paragraphs>286</Paragraphs>
  <Slides>30</Slides>
  <Notes>27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Times New Roman</vt:lpstr>
      <vt:lpstr>Office Theme</vt:lpstr>
      <vt:lpstr>High Temperature Structures Tropical Forest Drosophila Communities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Temperature Structures Tropical Forest Drosophila Communities</dc:title>
  <dc:creator>Jinlin Chen</dc:creator>
  <cp:lastModifiedBy>Jinlin Chen</cp:lastModifiedBy>
  <cp:revision>135</cp:revision>
  <dcterms:created xsi:type="dcterms:W3CDTF">2020-11-22T10:52:36Z</dcterms:created>
  <dcterms:modified xsi:type="dcterms:W3CDTF">2021-04-28T21:45:39Z</dcterms:modified>
</cp:coreProperties>
</file>